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58"/>
  </p:notesMasterIdLst>
  <p:handoutMasterIdLst>
    <p:handoutMasterId r:id="rId259"/>
  </p:handoutMasterIdLst>
  <p:sldIdLst>
    <p:sldId id="256" r:id="rId2"/>
    <p:sldId id="1296" r:id="rId3"/>
    <p:sldId id="803" r:id="rId4"/>
    <p:sldId id="1332" r:id="rId5"/>
    <p:sldId id="804" r:id="rId6"/>
    <p:sldId id="1326" r:id="rId7"/>
    <p:sldId id="1068" r:id="rId8"/>
    <p:sldId id="1142" r:id="rId9"/>
    <p:sldId id="1128" r:id="rId10"/>
    <p:sldId id="1071" r:id="rId11"/>
    <p:sldId id="1135" r:id="rId12"/>
    <p:sldId id="1081" r:id="rId13"/>
    <p:sldId id="1079" r:id="rId14"/>
    <p:sldId id="1072" r:id="rId15"/>
    <p:sldId id="1076" r:id="rId16"/>
    <p:sldId id="1074" r:id="rId17"/>
    <p:sldId id="1073" r:id="rId18"/>
    <p:sldId id="1154" r:id="rId19"/>
    <p:sldId id="1075" r:id="rId20"/>
    <p:sldId id="1077" r:id="rId21"/>
    <p:sldId id="1078" r:id="rId22"/>
    <p:sldId id="1082" r:id="rId23"/>
    <p:sldId id="1136" r:id="rId24"/>
    <p:sldId id="1083" r:id="rId25"/>
    <p:sldId id="1084" r:id="rId26"/>
    <p:sldId id="1085" r:id="rId27"/>
    <p:sldId id="1086" r:id="rId28"/>
    <p:sldId id="1087" r:id="rId29"/>
    <p:sldId id="1088" r:id="rId30"/>
    <p:sldId id="1089" r:id="rId31"/>
    <p:sldId id="1090" r:id="rId32"/>
    <p:sldId id="1093" r:id="rId33"/>
    <p:sldId id="1092" r:id="rId34"/>
    <p:sldId id="1091" r:id="rId35"/>
    <p:sldId id="1129" r:id="rId36"/>
    <p:sldId id="1131" r:id="rId37"/>
    <p:sldId id="1132" r:id="rId38"/>
    <p:sldId id="1133" r:id="rId39"/>
    <p:sldId id="1134" r:id="rId40"/>
    <p:sldId id="1143" r:id="rId41"/>
    <p:sldId id="1110" r:id="rId42"/>
    <p:sldId id="1111" r:id="rId43"/>
    <p:sldId id="1114" r:id="rId44"/>
    <p:sldId id="1115" r:id="rId45"/>
    <p:sldId id="1116" r:id="rId46"/>
    <p:sldId id="1155" r:id="rId47"/>
    <p:sldId id="1117" r:id="rId48"/>
    <p:sldId id="1118" r:id="rId49"/>
    <p:sldId id="1119" r:id="rId50"/>
    <p:sldId id="1120" r:id="rId51"/>
    <p:sldId id="1121" r:id="rId52"/>
    <p:sldId id="1333" r:id="rId53"/>
    <p:sldId id="1358" r:id="rId54"/>
    <p:sldId id="1334" r:id="rId55"/>
    <p:sldId id="1141" r:id="rId56"/>
    <p:sldId id="1094" r:id="rId57"/>
    <p:sldId id="1138" r:id="rId58"/>
    <p:sldId id="1156" r:id="rId59"/>
    <p:sldId id="1139" r:id="rId60"/>
    <p:sldId id="1140" r:id="rId61"/>
    <p:sldId id="1174" r:id="rId62"/>
    <p:sldId id="1172" r:id="rId63"/>
    <p:sldId id="1175" r:id="rId64"/>
    <p:sldId id="1173" r:id="rId65"/>
    <p:sldId id="1176" r:id="rId66"/>
    <p:sldId id="1144" r:id="rId67"/>
    <p:sldId id="1145" r:id="rId68"/>
    <p:sldId id="1179" r:id="rId69"/>
    <p:sldId id="1178" r:id="rId70"/>
    <p:sldId id="1180" r:id="rId71"/>
    <p:sldId id="1146" r:id="rId72"/>
    <p:sldId id="1147" r:id="rId73"/>
    <p:sldId id="1186" r:id="rId74"/>
    <p:sldId id="1181" r:id="rId75"/>
    <p:sldId id="1187" r:id="rId76"/>
    <p:sldId id="1182" r:id="rId77"/>
    <p:sldId id="1188" r:id="rId78"/>
    <p:sldId id="1183" r:id="rId79"/>
    <p:sldId id="1189" r:id="rId80"/>
    <p:sldId id="1184" r:id="rId81"/>
    <p:sldId id="1190" r:id="rId82"/>
    <p:sldId id="1185" r:id="rId83"/>
    <p:sldId id="1191" r:id="rId84"/>
    <p:sldId id="1148" r:id="rId85"/>
    <p:sldId id="1149" r:id="rId86"/>
    <p:sldId id="1153" r:id="rId87"/>
    <p:sldId id="1150" r:id="rId88"/>
    <p:sldId id="1157" r:id="rId89"/>
    <p:sldId id="1151" r:id="rId90"/>
    <p:sldId id="1158" r:id="rId91"/>
    <p:sldId id="1152" r:id="rId92"/>
    <p:sldId id="1159" r:id="rId93"/>
    <p:sldId id="1162" r:id="rId94"/>
    <p:sldId id="1160" r:id="rId95"/>
    <p:sldId id="1163" r:id="rId96"/>
    <p:sldId id="1169" r:id="rId97"/>
    <p:sldId id="1167" r:id="rId98"/>
    <p:sldId id="1170" r:id="rId99"/>
    <p:sldId id="1168" r:id="rId100"/>
    <p:sldId id="1171" r:id="rId101"/>
    <p:sldId id="1164" r:id="rId102"/>
    <p:sldId id="1161" r:id="rId103"/>
    <p:sldId id="1166" r:id="rId104"/>
    <p:sldId id="1194" r:id="rId105"/>
    <p:sldId id="1192" r:id="rId106"/>
    <p:sldId id="1196" r:id="rId107"/>
    <p:sldId id="1335" r:id="rId108"/>
    <p:sldId id="1197" r:id="rId109"/>
    <p:sldId id="1336" r:id="rId110"/>
    <p:sldId id="1198" r:id="rId111"/>
    <p:sldId id="1193" r:id="rId112"/>
    <p:sldId id="1199" r:id="rId113"/>
    <p:sldId id="1320" r:id="rId114"/>
    <p:sldId id="1200" r:id="rId115"/>
    <p:sldId id="1201" r:id="rId116"/>
    <p:sldId id="1202" r:id="rId117"/>
    <p:sldId id="1203" r:id="rId118"/>
    <p:sldId id="1204" r:id="rId119"/>
    <p:sldId id="1221" r:id="rId120"/>
    <p:sldId id="1222" r:id="rId121"/>
    <p:sldId id="1223" r:id="rId122"/>
    <p:sldId id="1220" r:id="rId123"/>
    <p:sldId id="1224" r:id="rId124"/>
    <p:sldId id="1205" r:id="rId125"/>
    <p:sldId id="1226" r:id="rId126"/>
    <p:sldId id="1225" r:id="rId127"/>
    <p:sldId id="1228" r:id="rId128"/>
    <p:sldId id="1227" r:id="rId129"/>
    <p:sldId id="1229" r:id="rId130"/>
    <p:sldId id="1206" r:id="rId131"/>
    <p:sldId id="1207" r:id="rId132"/>
    <p:sldId id="1230" r:id="rId133"/>
    <p:sldId id="1231" r:id="rId134"/>
    <p:sldId id="1233" r:id="rId135"/>
    <p:sldId id="1208" r:id="rId136"/>
    <p:sldId id="1234" r:id="rId137"/>
    <p:sldId id="1232" r:id="rId138"/>
    <p:sldId id="1209" r:id="rId139"/>
    <p:sldId id="1210" r:id="rId140"/>
    <p:sldId id="1236" r:id="rId141"/>
    <p:sldId id="1237" r:id="rId142"/>
    <p:sldId id="1238" r:id="rId143"/>
    <p:sldId id="1235" r:id="rId144"/>
    <p:sldId id="1239" r:id="rId145"/>
    <p:sldId id="1211" r:id="rId146"/>
    <p:sldId id="1241" r:id="rId147"/>
    <p:sldId id="1339" r:id="rId148"/>
    <p:sldId id="1338" r:id="rId149"/>
    <p:sldId id="1337" r:id="rId150"/>
    <p:sldId id="1242" r:id="rId151"/>
    <p:sldId id="1212" r:id="rId152"/>
    <p:sldId id="1243" r:id="rId153"/>
    <p:sldId id="1248" r:id="rId154"/>
    <p:sldId id="1247" r:id="rId155"/>
    <p:sldId id="1246" r:id="rId156"/>
    <p:sldId id="1244" r:id="rId157"/>
    <p:sldId id="1250" r:id="rId158"/>
    <p:sldId id="1214" r:id="rId159"/>
    <p:sldId id="1341" r:id="rId160"/>
    <p:sldId id="1340" r:id="rId161"/>
    <p:sldId id="1254" r:id="rId162"/>
    <p:sldId id="1251" r:id="rId163"/>
    <p:sldId id="1269" r:id="rId164"/>
    <p:sldId id="1215" r:id="rId165"/>
    <p:sldId id="1217" r:id="rId166"/>
    <p:sldId id="1255" r:id="rId167"/>
    <p:sldId id="1252" r:id="rId168"/>
    <p:sldId id="1253" r:id="rId169"/>
    <p:sldId id="1256" r:id="rId170"/>
    <p:sldId id="1257" r:id="rId171"/>
    <p:sldId id="1216" r:id="rId172"/>
    <p:sldId id="1258" r:id="rId173"/>
    <p:sldId id="1218" r:id="rId174"/>
    <p:sldId id="1219" r:id="rId175"/>
    <p:sldId id="1260" r:id="rId176"/>
    <p:sldId id="1259" r:id="rId177"/>
    <p:sldId id="1264" r:id="rId178"/>
    <p:sldId id="1261" r:id="rId179"/>
    <p:sldId id="1265" r:id="rId180"/>
    <p:sldId id="1262" r:id="rId181"/>
    <p:sldId id="1266" r:id="rId182"/>
    <p:sldId id="1263" r:id="rId183"/>
    <p:sldId id="1267" r:id="rId184"/>
    <p:sldId id="1069" r:id="rId185"/>
    <p:sldId id="1268" r:id="rId186"/>
    <p:sldId id="1271" r:id="rId187"/>
    <p:sldId id="1272" r:id="rId188"/>
    <p:sldId id="1359" r:id="rId189"/>
    <p:sldId id="1278" r:id="rId190"/>
    <p:sldId id="1279" r:id="rId191"/>
    <p:sldId id="1276" r:id="rId192"/>
    <p:sldId id="1281" r:id="rId193"/>
    <p:sldId id="1277" r:id="rId194"/>
    <p:sldId id="1282" r:id="rId195"/>
    <p:sldId id="1283" r:id="rId196"/>
    <p:sldId id="1345" r:id="rId197"/>
    <p:sldId id="1344" r:id="rId198"/>
    <p:sldId id="1285" r:id="rId199"/>
    <p:sldId id="1273" r:id="rId200"/>
    <p:sldId id="1286" r:id="rId201"/>
    <p:sldId id="1284" r:id="rId202"/>
    <p:sldId id="1287" r:id="rId203"/>
    <p:sldId id="1342" r:id="rId204"/>
    <p:sldId id="1343" r:id="rId205"/>
    <p:sldId id="1274" r:id="rId206"/>
    <p:sldId id="1346" r:id="rId207"/>
    <p:sldId id="1347" r:id="rId208"/>
    <p:sldId id="1289" r:id="rId209"/>
    <p:sldId id="1288" r:id="rId210"/>
    <p:sldId id="1291" r:id="rId211"/>
    <p:sldId id="1290" r:id="rId212"/>
    <p:sldId id="1292" r:id="rId213"/>
    <p:sldId id="1293" r:id="rId214"/>
    <p:sldId id="1294" r:id="rId215"/>
    <p:sldId id="1298" r:id="rId216"/>
    <p:sldId id="1297" r:id="rId217"/>
    <p:sldId id="1299" r:id="rId218"/>
    <p:sldId id="1295" r:id="rId219"/>
    <p:sldId id="1321" r:id="rId220"/>
    <p:sldId id="1307" r:id="rId221"/>
    <p:sldId id="1300" r:id="rId222"/>
    <p:sldId id="1308" r:id="rId223"/>
    <p:sldId id="1301" r:id="rId224"/>
    <p:sldId id="1309" r:id="rId225"/>
    <p:sldId id="1302" r:id="rId226"/>
    <p:sldId id="1311" r:id="rId227"/>
    <p:sldId id="1312" r:id="rId228"/>
    <p:sldId id="1310" r:id="rId229"/>
    <p:sldId id="1313" r:id="rId230"/>
    <p:sldId id="1303" r:id="rId231"/>
    <p:sldId id="1322" r:id="rId232"/>
    <p:sldId id="1314" r:id="rId233"/>
    <p:sldId id="1304" r:id="rId234"/>
    <p:sldId id="1323" r:id="rId235"/>
    <p:sldId id="1315" r:id="rId236"/>
    <p:sldId id="1305" r:id="rId237"/>
    <p:sldId id="1324" r:id="rId238"/>
    <p:sldId id="1316" r:id="rId239"/>
    <p:sldId id="1325" r:id="rId240"/>
    <p:sldId id="1361" r:id="rId241"/>
    <p:sldId id="1306" r:id="rId242"/>
    <p:sldId id="1317" r:id="rId243"/>
    <p:sldId id="1349" r:id="rId244"/>
    <p:sldId id="1350" r:id="rId245"/>
    <p:sldId id="1351" r:id="rId246"/>
    <p:sldId id="1352" r:id="rId247"/>
    <p:sldId id="1353" r:id="rId248"/>
    <p:sldId id="1354" r:id="rId249"/>
    <p:sldId id="1319" r:id="rId250"/>
    <p:sldId id="1331" r:id="rId251"/>
    <p:sldId id="1327" r:id="rId252"/>
    <p:sldId id="1329" r:id="rId253"/>
    <p:sldId id="1328" r:id="rId254"/>
    <p:sldId id="1356" r:id="rId255"/>
    <p:sldId id="1357" r:id="rId256"/>
    <p:sldId id="1067" r:id="rId257"/>
  </p:sldIdLst>
  <p:sldSz cx="9144000" cy="6858000" type="screen4x3"/>
  <p:notesSz cx="6811963" cy="9942513"/>
  <p:defaultTextStyle>
    <a:defPPr>
      <a:defRPr lang="pt-PT"/>
    </a:defPPr>
    <a:lvl1pPr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5pPr>
    <a:lvl6pPr marL="22860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6pPr>
    <a:lvl7pPr marL="27432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7pPr>
    <a:lvl8pPr marL="32004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8pPr>
    <a:lvl9pPr marL="36576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FCC"/>
    <a:srgbClr val="B7ECFF"/>
    <a:srgbClr val="BDFBC3"/>
    <a:srgbClr val="CCCC00"/>
    <a:srgbClr val="EDDDA1"/>
    <a:srgbClr val="BDBB5F"/>
    <a:srgbClr val="E5B9BD"/>
    <a:srgbClr val="CC301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07" autoAdjust="0"/>
    <p:restoredTop sz="93691" autoAdjust="0"/>
  </p:normalViewPr>
  <p:slideViewPr>
    <p:cSldViewPr>
      <p:cViewPr>
        <p:scale>
          <a:sx n="75" d="100"/>
          <a:sy n="75" d="100"/>
        </p:scale>
        <p:origin x="-60" y="-564"/>
      </p:cViewPr>
      <p:guideLst>
        <p:guide orient="horz" pos="1344"/>
        <p:guide/>
      </p:guideLst>
    </p:cSldViewPr>
  </p:slideViewPr>
  <p:outlineViewPr>
    <p:cViewPr>
      <p:scale>
        <a:sx n="33" d="100"/>
        <a:sy n="33" d="100"/>
      </p:scale>
      <p:origin x="0" y="12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190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handoutMaster" Target="handoutMasters/handout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presProps" Target="pres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E3228-BDA5-4C88-B65C-28A18C301E9B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41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0463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2377"/>
            <a:ext cx="5449570" cy="4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 smtClean="0"/>
              <a:t>Click to edit Master text styles</a:t>
            </a:r>
          </a:p>
          <a:p>
            <a:pPr lvl="1"/>
            <a:r>
              <a:rPr lang="pt-PT" noProof="0" smtClean="0"/>
              <a:t>Second level</a:t>
            </a:r>
          </a:p>
          <a:p>
            <a:pPr lvl="2"/>
            <a:r>
              <a:rPr lang="pt-PT" noProof="0" smtClean="0"/>
              <a:t>Third level</a:t>
            </a:r>
          </a:p>
          <a:p>
            <a:pPr lvl="3"/>
            <a:r>
              <a:rPr lang="pt-PT" noProof="0" smtClean="0"/>
              <a:t>Fourth level</a:t>
            </a:r>
          </a:p>
          <a:p>
            <a:pPr lvl="4"/>
            <a:r>
              <a:rPr lang="pt-PT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705EB50-1723-4F02-82E6-3547F8722922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6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0</a:t>
            </a:fld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1</a:t>
            </a:fld>
            <a:endParaRPr lang="pt-P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8BD25-CBF9-4615-A160-A69E56E69E3E}" type="slidenum">
              <a:rPr lang="pt-PT" smtClean="0"/>
              <a:pPr/>
              <a:t>2</a:t>
            </a:fld>
            <a:endParaRPr lang="pt-PT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8BD25-CBF9-4615-A160-A69E56E69E3E}" type="slidenum">
              <a:rPr lang="pt-PT" smtClean="0"/>
              <a:pPr/>
              <a:t>3</a:t>
            </a:fld>
            <a:endParaRPr lang="pt-PT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3"/>
          <p:cNvSpPr txBox="1">
            <a:spLocks noChangeArrowheads="1"/>
          </p:cNvSpPr>
          <p:nvPr userDrawn="1"/>
        </p:nvSpPr>
        <p:spPr bwMode="auto">
          <a:xfrm>
            <a:off x="8288133" y="6163979"/>
            <a:ext cx="72000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l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       </a:t>
            </a:r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/53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 userDrawn="1"/>
        </p:nvSpPr>
        <p:spPr bwMode="auto">
          <a:xfrm>
            <a:off x="3779912" y="6164408"/>
            <a:ext cx="280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R para a</a:t>
            </a:r>
            <a:r>
              <a:rPr lang="pt-PT" sz="1200" baseline="0" dirty="0" smtClean="0">
                <a:solidFill>
                  <a:schemeClr val="bg2"/>
                </a:solidFill>
                <a:latin typeface="Humnst777 BT" pitchFamily="34" charset="0"/>
              </a:rPr>
              <a:t> Ciência dos Dados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 userDrawn="1"/>
        </p:nvSpPr>
        <p:spPr bwMode="auto">
          <a:xfrm>
            <a:off x="6587911" y="6176009"/>
            <a:ext cx="1670517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Outubro 2019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34"/>
          <p:cNvSpPr txBox="1">
            <a:spLocks noChangeArrowheads="1"/>
          </p:cNvSpPr>
          <p:nvPr userDrawn="1"/>
        </p:nvSpPr>
        <p:spPr bwMode="auto">
          <a:xfrm flipV="1">
            <a:off x="8027988" y="6215453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175582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468313" y="765175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757238" y="765175"/>
            <a:ext cx="287337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defRPr/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1116013" y="765175"/>
            <a:ext cx="865187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2052638" y="765175"/>
            <a:ext cx="576262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828675" y="909638"/>
            <a:ext cx="576263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17" descr="Logo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6237288"/>
            <a:ext cx="36353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iff"/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foundation/" TargetMode="External"/><Relationship Id="rId7" Type="http://schemas.openxmlformats.org/officeDocument/2006/relationships/hyperlink" Target="https://community.rstudio.com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bloggers.com/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www.r-project.org/mail.html" TargetMode="Externa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dirty="0" smtClean="0">
                <a:solidFill>
                  <a:schemeClr val="bg2"/>
                </a:solidFill>
                <a:latin typeface="Humnst777 BT" pitchFamily="34" charset="0"/>
              </a:rPr>
              <a:t>R para a Ciência dos Dados</a:t>
            </a:r>
            <a:endParaRPr lang="pt-PT" sz="36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 smtClean="0">
                <a:solidFill>
                  <a:srgbClr val="002060"/>
                </a:solidFill>
                <a:latin typeface="Humnst777 BT" pitchFamily="34" charset="0"/>
              </a:rPr>
              <a:t>Outubro de 2019</a:t>
            </a:r>
            <a:endParaRPr lang="pt-PT" sz="1800" dirty="0">
              <a:solidFill>
                <a:srgbClr val="002060"/>
              </a:solidFill>
              <a:latin typeface="Humnst777 BT" pitchFamily="34" charset="0"/>
            </a:endParaRP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71836" y="4077072"/>
            <a:ext cx="16674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Pedro Sousa</a:t>
            </a:r>
          </a:p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Lopes</a:t>
            </a:r>
            <a:endParaRPr lang="pt-PT" sz="2000" dirty="0">
              <a:solidFill>
                <a:schemeClr val="bg1">
                  <a:lumMod val="50000"/>
                </a:schemeClr>
              </a:solidFill>
              <a:latin typeface="Humnst777 B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1.1.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scatterplot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3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96 x 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count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delay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ABQ     254 1826  13.7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ACK     265  199   6.46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ALB     439  143  23.6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ATL   17215  757. 12.5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AUS    2439 1514. 13.0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AVL     275  584.  8.19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BDL     443  116  17.7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BGR     375  378  19.5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BHM     297  866. 29.7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BNA    6333  758. 16.0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86 more rows</a:t>
            </a: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2.5.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7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2.5.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Medidas de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endência central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Medidas de dispersão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IQR()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mad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  <a:endParaRPr lang="pt-PT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Medidas de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ranking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Medidas de posição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nth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Medidas de contagem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n()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, </a:t>
            </a:r>
            <a:r>
              <a:rPr lang="pt-PT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sum(!is.na())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n_distinct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0274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2.6.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group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2.6. Manipulação dos dados: </a:t>
            </a:r>
            <a:r>
              <a:rPr lang="pt-PT" sz="2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6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 x 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year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228600" indent="-228600" algn="just">
              <a:spcBef>
                <a:spcPts val="600"/>
              </a:spcBef>
              <a:buAutoNum type="arabicPlain"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2013   336776</a:t>
            </a: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pt-PT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2.6. Manipulação dos dados: </a:t>
            </a:r>
            <a:r>
              <a:rPr lang="pt-PT" sz="2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6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group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daily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group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daily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12228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2.6. Manipulação dos dados: </a:t>
            </a:r>
            <a:r>
              <a:rPr lang="pt-PT" sz="2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365 x 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Groups:   year, month [12]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  day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1  2013     1     1      842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2  2013     1     2      943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3  2013     1     3      914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4  2013     1     4      915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5  2013     1     5      720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6  2013     1     6      832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7  2013     1     7      933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8  2013     1     8      899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9  2013     1     9      902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10  2013     1    10      932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355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2.6. Manipulação dos dados: </a:t>
            </a:r>
            <a:r>
              <a:rPr lang="pt-PT" sz="2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group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daily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group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daily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per_month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2.6. Manipulação dos dados: </a:t>
            </a:r>
            <a:r>
              <a:rPr lang="pt-PT" sz="2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1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12 x 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Groups:   year [1]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1  2013     1    27004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2  2013     2    24951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3  2013     3    28834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4  2013     4    28330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5  2013     5    28796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6  2013     6    28243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7  2013     7    29425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8  2013     8    29327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9  2013     9    27574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10  2013    10    28889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11  2013    11    27268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12  2013    12   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28135</a:t>
            </a:r>
            <a:endParaRPr lang="pt-PT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2.6. Manipulação dos dados: </a:t>
            </a:r>
            <a:r>
              <a:rPr lang="pt-PT" sz="2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6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group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daily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group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daily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per_month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per_year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per_month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2.6. Manipulação dos dados: </a:t>
            </a:r>
            <a:r>
              <a:rPr lang="pt-PT" sz="2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0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1.1.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scatterplot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0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 x 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year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228600" indent="-228600" algn="just">
              <a:spcBef>
                <a:spcPts val="600"/>
              </a:spcBef>
              <a:buAutoNum type="arabicPlain"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2013   336776</a:t>
            </a: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pt-PT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2.6. Manipulação dos dados: </a:t>
            </a:r>
            <a:r>
              <a:rPr lang="pt-PT" sz="2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7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group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daily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group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per_day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daily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per_month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per_day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per_year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per_month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daily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ungroup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ungroup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2.6. Manipulação dos dados: </a:t>
            </a:r>
            <a:r>
              <a:rPr lang="pt-PT" sz="2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11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 x 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year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nflights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228600" indent="-228600" algn="just">
              <a:spcBef>
                <a:spcPts val="600"/>
              </a:spcBef>
              <a:buAutoNum type="arabicPlain"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2013   336776</a:t>
            </a: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 algn="just">
              <a:spcBef>
                <a:spcPts val="600"/>
              </a:spcBef>
              <a:buAutoNum type="arabicPlain"/>
            </a:pPr>
            <a:endParaRPr lang="pt-PT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2.6. Manipulação dos dados: </a:t>
            </a:r>
            <a:r>
              <a:rPr lang="pt-PT" sz="28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8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3. Exploração: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21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Outliers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Missing</a:t>
            </a:r>
            <a:r>
              <a:rPr lang="pt-PT" sz="2000" i="1" dirty="0" smtClean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values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Distribuição de variáveis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Tendência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Variação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Normalidade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Distribuição conjunta de variáveis (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Visualização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Correlação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  <a:endParaRPr lang="pt-PT" sz="20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3. Exploração: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6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53,940 x 10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cut       color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depth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x     y     z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 0.23  Ideal     E     SI2      61.5    55   326  3.95  3.98  2.43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2 0.21  Premium   E     SI1      59.8    61   326  3.89  3.84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E     VS1      56.9    65   327  4.05  4.07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4 0.290 Premium   I     VS2      62.4    58   334  4.2   4.23  2.63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5 0.31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J     SI2      63.3    58   335  4.34  4.35  2.75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6 0.24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    VVS2     62.8    57   336  3.94  3.96  2.48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7 0.24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    VVS1     62.3    57   336  3.95  3.98  2.47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8 0.26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SI1      61.9    55   337  4.07  4.11  2.53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9 0.22  Fair      E     VS2      65.1    61   337  3.87  3.78  2.49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VS1      59.4    61   338  4     4.05  2.39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53,930 more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rows</a:t>
            </a: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52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iamonds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err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91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cut        color     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depth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Min.   :0.2000   Fair     : 1610   D: 6775   SI1    :13065   Min.   :43.00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1st Qu.:0.4000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: 4906   E: 9797   VS2    :12258   1st Qu.:61.00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:0.7000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Good:12082   F: 9542   SI2    : 9194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:61.80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:0.7979   Premium  :13791   G:11292   VS1    : 8171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:61.75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3rd Qu.:1.0400   Ideal    :21551   H: 8304   VVS2   : 5066   3rd Qu.:62.50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Max.   :5.0100                     I: 5422   VVS1   : 3655   Max.   :79.00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        J: 2808   (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Other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): 2531               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x                y                z      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Min.   :43.00   Min.   :  326   Min.   : 0.000   Min.   : 0.000   Min.   : 0.000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1st Qu.:56.00   1st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 950   1st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4.710   1st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4.720   1st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2.910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:57.00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 2401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 5.700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 5.710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 3.530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:57.46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 3933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 5.731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 5.735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 3.539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3rd Qu.:59.00   3rd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5324   3rd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6.540   3rd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6.540   3rd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4.040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Max.   :95.00   Max.   :18823   Max.   :10.740   Max.   :58.900   Max.   :</a:t>
            </a:r>
            <a:r>
              <a:rPr lang="pt-PT" sz="11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31.800</a:t>
            </a: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9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234 x 11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manufacturer model   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displ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year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cyl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trans   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drv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cty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hwy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class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audi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a4           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1.8  1999     4 auto(l5)   f        18    29 p     compact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audi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a4           1.8  1999     4 manual(m5) f        21    29 p     compact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audi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a4           2    2008     4 manual(m6) f        20    31 p     compact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audi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a4           2    2008     4 auto(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av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f        21    30 p     compact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audi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a4           2.8  1999     6 auto(l5)   f        16    26 p     compact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audi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a4           2.8  1999     6 manual(m5) f        18    26 p     compact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audi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a4           3.1  2008     6 auto(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av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f        18    27 p     compact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audi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a4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quattro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1.8  1999     4 manual(m5) 4        18    26 p     compact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audi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a4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quattro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1.8  1999     4 auto(l5)   4        16    25 p     compact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audi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a4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quattro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2    2008     4 manual(m6) 4        20    28 p     compact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224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1.1.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scatterplot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3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iamonds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 +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112518" name="Picture 6" descr="C:\Users\joao.lopes\Documents\Projects\2019\2019.08.13_formacao_RCD2019\results\exploration\histogram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2133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2519" name="Picture 7" descr="C:\Users\joao.lopes\Documents\Projects\2019\2019.08.13_formacao_RCD2019\results\exploration\histogram2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19" y="2133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2520" name="Picture 8" descr="C:\Users\joao.lopes\Documents\Projects\2019\2019.08.13_formacao_RCD2019\results\exploration\histogram3.tif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25" y="2133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iamonds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 +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 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+</a:t>
            </a: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coord_cartesian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ylim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 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+</a:t>
            </a: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coord_cartesian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ylim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 +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+</a:t>
            </a: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coord_cartesian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ylim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5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3539" name="Picture 3" descr="C:\Users\joao.lopes\Documents\Projects\2019\2019.08.13_formacao_RCD2019\results\exploration\histogram4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2133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3540" name="Picture 4" descr="C:\Users\joao.lopes\Documents\Projects\2019\2019.08.13_formacao_RCD2019\results\exploration\histogram5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84" y="2133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3541" name="Picture 5" descr="C:\Users\joao.lopes\Documents\Projects\2019\2019.08.13_formacao_RCD2019\results\exploration\histogram6.tif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49" y="2133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0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arrange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unusual,n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23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23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2415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# A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23 x 10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cut       color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depth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x     y     z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  1.07 Ideal     F     SI2      61.6  56    4954  0     6.62  0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2  1 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VS2      63.3  53    5139  0     0     0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  1.14 Fair      G     VS1      57.5  67    6381  0     0     0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4  1.56 Ideal     G     VS2      62.2  54   12800  0     0     0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  1.2  Premium   D     VVS1     62.1  59   15686  0     0     0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6  2.25 Premium   H     SI2      62.8  59   18034  0     0     0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7  0.71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F     SI2      64.1  60    2130  0     0     0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8  0.71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F     SI2      64.1  60    2130  0     0     0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9  0.51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E     VS1      61.8  54.7  1970  5.12  5.15 31.8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  0.51 Ideal     E     VS1      61.8  55    2075  5.15 31.8   5.12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11  1.1  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Premium   G     SI2      63    59    3696  6.5   6.47  0 </a:t>
            </a: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1400"/>
              </a:spcBef>
            </a:pPr>
            <a:r>
              <a:rPr lang="pt-PT" sz="2000" dirty="0" smtClean="0">
                <a:solidFill>
                  <a:srgbClr val="000000"/>
                </a:solidFill>
                <a:latin typeface="Humnst777 BT"/>
                <a:cs typeface="Courier New" pitchFamily="49" charset="0"/>
              </a:rPr>
              <a:t>[...]</a:t>
            </a:r>
            <a:endParaRPr lang="pt-PT" sz="2000" dirty="0">
              <a:solidFill>
                <a:srgbClr val="000000"/>
              </a:solidFill>
              <a:latin typeface="Humnst777 BT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23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3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arrange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unusual,n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23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unusual,mapping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unusual,mapping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unusual,mapping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23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3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4562" name="Picture 2" descr="C:\Users\joao.lopes\Documents\Projects\2019\2019.08.13_formacao_RCD2019\results\exploration\scatterplot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19" y="2132856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4563" name="Picture 3" descr="C:\Users\joao.lopes\Documents\Projects\2019\2019.08.13_formacao_RCD2019\results\exploration\scatterplot2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936" y="2132856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4564" name="Picture 4" descr="C:\Users\joao.lopes\Documents\Projects\2019\2019.08.13_formacao_RCD2019\results\exploration\scatterplot3.tif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19" y="2133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23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41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arrange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unusual,n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23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unusual,mapping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unusual,mapping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unusual,mapping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&amp; 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&amp; 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23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99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cut        color     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depth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Min.   :0.2000   Fair     : 1609   D: 6774   SI1    :13063   Min.   :43.00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1st Qu.:0.4000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: 4902   E: 9795   VS2    :12254   1st Qu.:61.00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:0.7000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Good:12080   F: 9538   SI2    : 9184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:61.80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:0.7977   Premium  :13779   G:11284   VS1    : 8168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:61.75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3rd Qu.:1.0400   Ideal    :21547   H: 8297   VVS2   : 5066   3rd Qu.:62.50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Max.   :5.0100                     I: 5421   VVS1   : 3654   Max.   :79.00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                   J: 2808   (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Other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): 2528               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x                y                z      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Min.   :43.00   Min.   :  326   Min.   : 3.730   Min.   : 3.680   Min.   :1.070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1st Qu.:56.00   1st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 949   1st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4.710   1st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4.720   1st Qu.:2.910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:57.00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 2401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 5.700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 5.710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:3.530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:57.46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 3931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 5.732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 5.733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:3.539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3rd Qu.:59.00   3rd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5323   3rd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6.540   3rd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Qu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.: 6.540   3rd Qu.:4.040  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Max.   :95.00   Max.   :18823   Max.   :10.740   Max.   :10.540   Max.   :</a:t>
            </a:r>
            <a:r>
              <a:rPr lang="pt-PT" sz="11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6.980</a:t>
            </a: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3.1.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outliers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23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2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displ,y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hwy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1.1.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scatterplot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6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3.2.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missing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values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24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09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3.2.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missing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values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diamonds_NA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mutate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ifelse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mutate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ifelse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ifelse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,z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diamonds_NA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24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0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# A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53,940 x 10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cut       color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depth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x     y     z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 0.23  Ideal     E     SI2      61.5    55   326  3.95  3.98  2.43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2 0.21  Premium   E     SI1      59.8    61   326  3.89  3.84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E     VS1      56.9    65   327  4.05  4.07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4 0.290 Premium   I     VS2      62.4    58   334  4.2   4.23  2.63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5 0.31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J     SI2      63.3    58   335  4.34  4.35  2.75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6 0.24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    VVS2     62.8    57   336  3.94  3.96  2.48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7 0.24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    VVS1     62.3    57   336  3.95  3.98  2.47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8 0.26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SI1      61.9    55   337  4.07  4.11  2.53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9 0.22  Fair      E     VS2      65.1    61   337  3.87  3.78  2.49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VS1      59.4    61   338  4     4.05  2.39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53,930 more </a:t>
            </a:r>
            <a:r>
              <a:rPr lang="pt-PT" sz="11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rows</a:t>
            </a: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err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3.2.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missing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values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24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81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3.2.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missing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values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diamonds_NA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summarize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mean_x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mean_y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mean_z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(z), n = n(),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x_NA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is.na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y_NA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is.na(y)),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z_NA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(is.na(z)))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2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l-PL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A tibble: 5 x 8</a:t>
            </a:r>
          </a:p>
          <a:p>
            <a:pPr algn="just">
              <a:spcBef>
                <a:spcPts val="600"/>
              </a:spcBef>
            </a:pPr>
            <a:r>
              <a:rPr lang="pl-PL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cut       mean_x mean_y mean_z     n  x_NA  y_NA  z_NA</a:t>
            </a:r>
          </a:p>
          <a:p>
            <a:pPr algn="just">
              <a:spcBef>
                <a:spcPts val="600"/>
              </a:spcBef>
            </a:pPr>
            <a:r>
              <a:rPr lang="pl-PL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&lt;ord&gt;      &lt;dbl&gt;  &lt;dbl&gt;  &lt;dbl&gt; &lt;int&gt; &lt;int&gt; &lt;int&gt; &lt;int&gt;</a:t>
            </a:r>
          </a:p>
          <a:p>
            <a:pPr algn="just">
              <a:spcBef>
                <a:spcPts val="600"/>
              </a:spcBef>
            </a:pPr>
            <a:r>
              <a:rPr lang="pl-PL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 Fair          NA     NA     NA  1610     1     1     1</a:t>
            </a:r>
          </a:p>
          <a:p>
            <a:pPr algn="just">
              <a:spcBef>
                <a:spcPts val="600"/>
              </a:spcBef>
            </a:pPr>
            <a:r>
              <a:rPr lang="pl-PL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2 Good          NA     NA     NA  4906     2     2     4</a:t>
            </a:r>
          </a:p>
          <a:p>
            <a:pPr algn="just">
              <a:spcBef>
                <a:spcPts val="600"/>
              </a:spcBef>
            </a:pPr>
            <a:r>
              <a:rPr lang="pl-PL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3 Very Good     NA     NA     NA 12082     1     1     2</a:t>
            </a:r>
          </a:p>
          <a:p>
            <a:pPr algn="just">
              <a:spcBef>
                <a:spcPts val="600"/>
              </a:spcBef>
            </a:pPr>
            <a:r>
              <a:rPr lang="pl-PL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4 Premium       NA     NA     NA 13791     2     3    11</a:t>
            </a:r>
          </a:p>
          <a:p>
            <a:pPr algn="just">
              <a:spcBef>
                <a:spcPts val="600"/>
              </a:spcBef>
            </a:pPr>
            <a:r>
              <a:rPr lang="pl-PL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5 Ideal         NA     NA     NA 21551     2     2     3</a:t>
            </a: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3.2.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missing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values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7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3.2.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missing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values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diamonds_NA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summarize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mean_x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mean_y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mean_z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(z), n = n(),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x_NA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is.na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y_NA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is.na(y)), 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z_NA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(is.na(z)))</a:t>
            </a:r>
            <a:endParaRPr lang="en-US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mutate(xyz = x + y + z)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mean_x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x,na.rm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y,na.rm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mean_z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z,na.rm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is.na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y_NA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is.na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z_NA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is.na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(is.na(xyz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5 x 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cut    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mean_x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mean_z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n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x_NA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y_NA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z_NA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nNA</a:t>
            </a: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 Fair        6.25   6.19   3.99  1610     1     1     1     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2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5.84   5.85   3.64  4906     2     2     4     4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3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5.74   5.77   3.56 12082     1     1     2     2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4 Premium     5.97   5.94   3.65 13791     2     3    11    12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5 Ideal       5.51   5.52   3.40 21551     2     2     3     </a:t>
            </a:r>
            <a:r>
              <a:rPr lang="pt-PT" sz="11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4</a:t>
            </a: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3.2.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missing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values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6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3.2. Exploração: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missing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values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diamonds_NA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summarize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mean_x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mean_y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mean_z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(z), n = n(),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x_NA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is.na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y_NA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is.na(y)), </a:t>
            </a:r>
            <a:r>
              <a:rPr lang="en-US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z_NA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(is.na(z)))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diamonds_NA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mutate(xyz = x + y + z)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mean_x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x,na.rm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),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y,na.rm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mean_z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z,na.rm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x_NA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is.na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y_NA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is.na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z_NA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is.na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)), </a:t>
            </a:r>
            <a:r>
              <a:rPr lang="en-US" sz="12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nNA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(is.na(xyz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diamonds_NA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geom_point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#warning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diamonds_NA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geom_point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,na.rm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#no warn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64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0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moments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1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1.1.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scatterplot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pic>
        <p:nvPicPr>
          <p:cNvPr id="2092035" name="Picture 3" descr="C:\Users\joao.lopes\Documents\Projects\2019\2019.08.13_formacao_RCD2019\results\data_explore\scatterplot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78093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3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53,917 x 10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cut       color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depth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x     y     z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 0.23  Ideal     E     SI2      61.5    55   326  3.95  3.98  2.43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2 0.21  Premium   E     SI1      59.8    61   326  3.89  3.84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E     VS1      56.9    65   327  4.05  4.07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4 0.290 Premium   I     VS2      62.4    58   334  4.2   4.23  2.63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5 0.31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J     SI2      63.3    58   335  4.34  4.35  2.75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6 0.24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    VVS2     62.8    57   336  3.94  3.96  2.48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7 0.24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    VVS1     62.3    57   336  3.95  3.98  2.47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8 0.26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SI1      61.9    55   337  4.07  4.11  2.53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9 0.22  Fair      E     VS2      65.1    61   337  3.87  3.78  2.49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VS1      59.4    61   338  4     4.05  2.39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53,907 more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rows</a:t>
            </a: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err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moments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log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115588" name="Picture 4" descr="C:\Users\joao.lopes\Documents\Projects\2019\2019.08.13_formacao_RCD2019\results\exploration\distribution1D_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5589" name="Picture 5" descr="C:\Users\joao.lopes\Documents\Projects\2019\2019.08.13_formacao_RCD2019\results\exploration\distribution1D_2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32" y="2060848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moments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diamonds2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log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median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IQR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IQR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lparam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median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IQR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IQR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round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cbind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lparam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,digits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2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original    </a:t>
            </a:r>
            <a:r>
              <a:rPr lang="pt-PT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log()</a:t>
            </a:r>
          </a:p>
          <a:p>
            <a:pPr algn="just">
              <a:spcBef>
                <a:spcPts val="600"/>
              </a:spcBef>
            </a:pPr>
            <a:r>
              <a:rPr lang="pt-PT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      53917.00 53917.00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3930.91     7.79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3987.22     1.01</a:t>
            </a:r>
          </a:p>
          <a:p>
            <a:pPr algn="just">
              <a:spcBef>
                <a:spcPts val="600"/>
              </a:spcBef>
            </a:pPr>
            <a:r>
              <a:rPr lang="pt-PT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median</a:t>
            </a:r>
            <a:r>
              <a:rPr lang="pt-PT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2401.00     7.78</a:t>
            </a:r>
          </a:p>
          <a:p>
            <a:pPr algn="just">
              <a:spcBef>
                <a:spcPts val="600"/>
              </a:spcBef>
            </a:pPr>
            <a:r>
              <a:rPr lang="pt-PT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IQR     4374.00     </a:t>
            </a:r>
            <a:r>
              <a:rPr lang="pt-PT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1.72</a:t>
            </a: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err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5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ldiamonds2_scale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))/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ldiamonds2_scale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stat_function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dnorm,color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sd=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6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116610" name="Picture 2" descr="C:\Users\joao.lopes\Documents\Projects\2019\2019.08.13_formacao_RCD2019\results\exploration\distribution1D_3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7" y="2060848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00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ldiamonds2_scale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ldiamonds2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))/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ldiamonds2_scale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stat_function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dnorm,color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price_mean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price_sd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stat_function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dnorm,color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price_mean</a:t>
            </a:r>
            <a:r>
              <a:rPr lang="pt-PT" sz="12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price_sd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20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050" name="Picture 2" descr="C:\Users\formando01.dp\Desktop\RCD2019\results\exploration\distribution1D_4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071678"/>
            <a:ext cx="3657600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83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ldiamonds2_scale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ldiamonds2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))/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ldiamonds2_scale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stat_function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dnorm,color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price_mean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price_sd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stat_function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dnorm,color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price_mean</a:t>
            </a:r>
            <a:r>
              <a:rPr lang="pt-PT" sz="12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price_sd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param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ldiamonds2_scale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skewness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skewness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kurtosis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kurtosis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tab1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round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cbind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digits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colnames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&lt;-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original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Gaussian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6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displ,y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hwy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displ,y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hwy,color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#w/ color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1.1.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scatterplot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5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original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Gaussian</a:t>
            </a: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        53917.000   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Inf</a:t>
            </a: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0.000        0</a:t>
            </a:r>
          </a:p>
          <a:p>
            <a:pPr algn="just">
              <a:spcBef>
                <a:spcPts val="600"/>
              </a:spcBef>
            </a:pP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1.000        1</a:t>
            </a:r>
          </a:p>
          <a:p>
            <a:pPr algn="just">
              <a:spcBef>
                <a:spcPts val="600"/>
              </a:spcBef>
            </a:pP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skewness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-0.055        0</a:t>
            </a:r>
          </a:p>
          <a:p>
            <a:pPr algn="just">
              <a:spcBef>
                <a:spcPts val="600"/>
              </a:spcBef>
            </a:pP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kurtosis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1.866        3</a:t>
            </a: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err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3.3. Exploração: distribuição 1D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60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53,917 x 10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cut       color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depth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x     y     z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 0.23  Ideal     E     SI2      61.5    55   326  3.95  3.98  2.43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2 0.21  Premium   E     SI1      59.8    61   326  3.89  3.84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E     VS1      56.9    65   327  4.05  4.07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4 0.290 Premium   I     VS2      62.4    58   334  4.2   4.23  2.63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5 0.31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J     SI2      63.3    58   335  4.34  4.35  2.75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6 0.24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    VVS2     62.8    57   336  3.94  3.96  2.48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7 0.24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    VVS1     62.3    57   336  3.95  3.98  2.47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8 0.26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SI1      61.9    55   337  4.07  4.11  2.53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9 0.22  Fair      E     VS2      65.1    61   337  3.87  3.78  2.49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VS1      59.4    61   338  4     4.05  2.39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53,907 more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rows</a:t>
            </a: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err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3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"Ideal"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4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 descr="C:\Users\joao.lopes\Documents\Projects\2019\2019.08.13_formacao_RCD2019\results\exploration\distribution2D_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7" y="2060848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87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"Ideal"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"Ideal"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summarize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mean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8 x 2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mean.clarity</a:t>
            </a: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 I1             4018.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2 SI2            4695.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3 SI1            3740.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4 VS2            3282.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5 VS1            3487.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6 VVS2           3250.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7 VVS1           2468.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8 IF             2273.</a:t>
            </a: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9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29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"Ideal"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2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29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21,547 x 11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Groups:   clarity [8]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carat cut   color clarity depth table price     x     y     z 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mean_price</a:t>
            </a:r>
            <a:endParaRPr lang="en-US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&lt;dbl&gt; &lt;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&lt;dbl&gt; &lt;dbl&gt; &lt;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&lt;dbl&gt; &lt;dbl&gt; &lt;dbl&gt;      &lt;dbl&gt;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  0.23 Ideal E     SI2      61.5    55   326  3.95  3.98  2.43      4756.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2  0.23 Ideal J     VS1      62.8    56   340  3.93  3.9   2.46      3490.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  0.31 Ideal J     SI2      62.2    54   344  4.35  4.37  2.71      4756.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4  0.3  Ideal I     SI2      62      54   348  4.31  4.34  2.68      4756.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  0.33 Ideal I     SI2      61.8    55   403  4.49  4.51  2.78      4756.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6  0.33 Ideal I     SI2      61.2    56   403  4.49  4.5   2.75      4756.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7  0.33 Ideal J     SI1      61.1    56   403  4.49  4.55  2.76      3752.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8  0.23 Ideal G     VS1      61.9    54   404  3.93  3.95  2.44      3490.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9  0.32 Ideal I     SI1      60.9    55   404  4.45  4.48  2.72      3752.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  0.3  Ideal I     SI2      61      59   405  4.3   4.33  2.63      4756.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... with 21,537 more rows</a:t>
            </a: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8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059" name="Picture 3" descr="C:\Users\joao.lopes\Documents\Projects\2019\2019.08.13_formacao_RCD2019\results\data_explore\scatterplot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6" y="2078038"/>
            <a:ext cx="54864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1.1.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scatterplot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8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29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6779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"Ideal"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,alpha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+ </a:t>
            </a: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6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178" name="Picture 2" descr="C:\Users\joao.lopes\Documents\Projects\2019\2019.08.13_formacao_RCD2019\results\exploration\distribution2D_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7" y="2060848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29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37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6779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"Ideal"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,alpha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+ </a:t>
            </a:r>
          </a:p>
          <a:p>
            <a:pPr algn="just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"Ideal"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ungroup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cor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mean_price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correlation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observed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vs.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predicted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values</a:t>
            </a: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29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1 x 1</a:t>
            </a:r>
          </a:p>
          <a:p>
            <a:pPr algn="just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res</a:t>
            </a:r>
            <a:endParaRPr lang="en-US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0.164</a:t>
            </a:r>
            <a:endParaRPr lang="en-US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 vs.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29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30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30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5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53,917 x 10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cut       color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depth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x     y     z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 0.23  Ideal     E     SI2      61.5    55   326  3.95  3.98  2.43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2 0.21  Premium   E     SI1      59.8    61   326  3.89  3.84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E     VS1      56.9    65   327  4.05  4.07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4 0.290 Premium   I     VS2      62.4    58   334  4.2   4.23  2.63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5 0.31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J     SI2      63.3    58   335  4.34  4.35  2.75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6 0.24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    VVS2     62.8    57   336  3.94  3.96  2.48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7 0.24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    VVS1     62.3    57   336  3.95  3.98  2.47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8 0.26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SI1      61.9    55   337  4.07  4.11  2.53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9 0.22  Fair      E     VS2      65.1    61   337  3.87  3.78  2.49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VS1      59.4    61   338  4     4.05  2.39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53,907 more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rows</a:t>
            </a: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err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30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6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geom_count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30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8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02" name="Picture 2" descr="C:\Users\joao.lopes\Documents\Projects\2019\2019.08.13_formacao_RCD2019\results\exploration\distribution2D_3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2060848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30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0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geom_count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endParaRPr lang="en-US" sz="12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clarity,cut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summarize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geom_count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cut,color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n,size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clarity,cut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geom_tile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cut,fill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30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0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1.2.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smoothplot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229" name="Picture 5" descr="C:\Users\joao.lopes\Documents\Projects\2019\2019.08.13_formacao_RCD2019\results\exploration\distribution2D_5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680" y="2075809"/>
            <a:ext cx="4114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228" name="Picture 4" descr="C:\Users\joao.lopes\Documents\Projects\2019\2019.08.13_formacao_RCD2019\results\exploration\distribution2D_4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44" y="2081142"/>
            <a:ext cx="4114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30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31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Calculate Cramer's V from contingency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calc_Cramers_V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chi_stat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chisq.test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statistic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chi-</a:t>
            </a:r>
            <a:r>
              <a:rPr lang="en-US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sqrt</a:t>
            </a: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#sample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size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min_dim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min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dim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#minimum number of dimensions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– 1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res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chi_stat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min_dim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Cramer's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names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Cramers.V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cont_table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clarity,diamonds2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contingency table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cont_table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round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calc_Cramers_V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cont_table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,digits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05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31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857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cont_table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cut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 Fair Good Very Good Premium Ideal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I1    210   95        84     203   146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SI2   466 1078      2100    2943  2597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SI1   408 1560      3240    3573  4282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VS2   261  978      2590    3356  5069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VS1   169  648      1774    1989  3588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VVS2   69  286      1235     870  2606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VVS1   17  186       789     615  2047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IF      9   71       268     230  1212 </a:t>
            </a: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calc_Cramers_V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cont_tab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Cramers.V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0.143 </a:t>
            </a: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cat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94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hexbin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35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53,917 x 10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cut       color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depth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x     y     z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1 0.23  Ideal     E     SI2      61.5    55   326  3.95  3.98  2.43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2 0.21  Premium   E     SI1      59.8    61   326  3.89  3.84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3 0.23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E     VS1      56.9    65   327  4.05  4.07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4 0.290 Premium   I     VS2      62.4    58   334  4.2   4.23  2.63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5 0.31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J     SI2      63.3    58   335  4.34  4.35  2.75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6 0.24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J     VVS2     62.8    57   336  3.94  3.96  2.48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7 0.24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    VVS1     62.3    57   336  3.95  3.98  2.47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8 0.26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SI1      61.9    55   337  4.07  4.11  2.53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9 0.22  Fair      E     VS2      65.1    61   337  3.87  3.78  2.49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10 0.23 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H     VS1      59.4    61   338  4     4.05  2.39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53,907 more </a:t>
            </a:r>
            <a:r>
              <a:rPr lang="pt-PT" sz="11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rows</a:t>
            </a:r>
            <a:endParaRPr lang="pt-PT" sz="11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err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02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hexbin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,alpha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06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121730" name="Picture 2" descr="C:\Users\joao.lopes\Documents\Projects\2019\2019.08.13_formacao_RCD2019\results\exploration\distribution2D_5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75656"/>
            <a:ext cx="36576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1731" name="Picture 3" descr="C:\Users\joao.lopes\Documents\Projects\2019\2019.08.13_formacao_RCD2019\results\exploration\distribution2D_6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48" y="2081213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46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hexbin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,alpha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geom_bin2d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6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122756" name="Picture 4" descr="C:\Users\joao.lopes\Documents\Projects\2019\2019.08.13_formacao_RCD2019\results\exploration\distribution2D_7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2757" name="Picture 5" descr="C:\Users\joao.lopes\Documents\Projects\2019\2019.08.13_formacao_RCD2019\results\exploration\distribution2D_8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2596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5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displ,y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hwy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displ,y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hwy,color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#w/ color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geom_smooth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displ,y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hwy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smoothplot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1.2.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smoothplot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2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hexbin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,alpha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geom_bin2d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price,group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cut_width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price,group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cut_number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123778" name="Picture 2" descr="C:\Users\joao.lopes\Documents\Projects\2019\2019.08.13_formacao_RCD2019\results\exploration\distribution2D_9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3779" name="Picture 3" descr="C:\Users\joao.lopes\Documents\Projects\2019\2019.08.13_formacao_RCD2019\results\exploration\distribution2D_10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48" y="2060848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1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hexbin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,alpha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geom_bin2d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price,group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cut_width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price,group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cut_number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summarize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cor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0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 1 x 1</a:t>
            </a:r>
          </a:p>
          <a:p>
            <a:pPr algn="just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res</a:t>
            </a:r>
            <a:endParaRPr lang="en-US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0.922</a:t>
            </a:r>
            <a:endParaRPr lang="en-US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dirty="0" err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3.4. Exploração: distribuição 2D (2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cont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07679"/>
            <a:ext cx="615505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Modelos e inferências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3464" y="148431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Esquema geral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33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4932040" y="4797152"/>
            <a:ext cx="302839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Criação de modelos e inferências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9" name="Line 31"/>
          <p:cNvSpPr>
            <a:spLocks noChangeShapeType="1"/>
          </p:cNvSpPr>
          <p:nvPr/>
        </p:nvSpPr>
        <p:spPr bwMode="auto">
          <a:xfrm rot="5400000" flipH="1" flipV="1">
            <a:off x="4572001" y="4245151"/>
            <a:ext cx="1152128" cy="2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13" name="Rectangle 12"/>
          <p:cNvSpPr/>
          <p:nvPr/>
        </p:nvSpPr>
        <p:spPr>
          <a:xfrm>
            <a:off x="1561951" y="4348426"/>
            <a:ext cx="61264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 smtClean="0">
                <a:solidFill>
                  <a:schemeClr val="tx1"/>
                </a:solidFill>
              </a:rPr>
              <a:t>H. Wickham &amp; G. Grolemund (2016)</a:t>
            </a:r>
            <a:endParaRPr lang="pt-PT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34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87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7920432" cy="333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wrong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some are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”</a:t>
            </a:r>
          </a:p>
          <a:p>
            <a:pPr algn="just"/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“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remarkable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exactly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represented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cunningly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chosen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parsimonious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remarkably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pt-PT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.”</a:t>
            </a:r>
          </a:p>
          <a:p>
            <a:pPr algn="just"/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George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Box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34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0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hexbin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?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diamonds </a:t>
            </a:r>
          </a:p>
          <a:p>
            <a:r>
              <a:rPr lang="pt-PT" sz="1200" b="1" dirty="0" smtClean="0">
                <a:solidFill>
                  <a:srgbClr val="7030A0"/>
                </a:solidFill>
                <a:latin typeface="Courier (W1)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diamonds</a:t>
            </a:r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 </a:t>
            </a:r>
            <a:endParaRPr lang="pt-PT" sz="1200" b="1" dirty="0" smtClean="0">
              <a:solidFill>
                <a:schemeClr val="tx1"/>
              </a:solidFill>
              <a:latin typeface="Courier (W1)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29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53,940 x 10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cut       color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depth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x     y     z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0.23  Ideal     E     SI2      61.5    55   326  3.95  3.98  2.43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0.21  Premium   E     SI1      59.8    61   326  3.89  3.84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3 0.23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E     VS1      56.9    65   327  4.05  4.07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0.290 Premium   I     VS2      62.4    58   334  4.2   4.23  2.63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5 0.31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J     SI2      63.3    58   335  4.34  4.35  2.75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6 0.24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J     VVS2     62.8    57   336  3.94  3.96  2.48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7 0.24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     VVS1     62.3    57   336  3.95  3.98  2.47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8 0.26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H     SI1      61.9    55   337  4.07  4.11  2.53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0.22  Fair      E     VS2      65.1    61   337  3.87  3.78  2.49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10 0.23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H     VS1      59.4    61   338  4     4.05  2.39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53,930 more </a:t>
            </a:r>
            <a:r>
              <a:rPr lang="pt-PT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  <a:endParaRPr lang="pt-PT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29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hexbin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?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diamonds </a:t>
            </a:r>
          </a:p>
          <a:p>
            <a:r>
              <a:rPr lang="pt-PT" sz="1200" b="1" dirty="0" smtClean="0">
                <a:solidFill>
                  <a:srgbClr val="7030A0"/>
                </a:solidFill>
                <a:latin typeface="Courier (W1)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diamonds</a:t>
            </a:r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 </a:t>
            </a:r>
            <a:endParaRPr lang="pt-PT" sz="1200" b="1" dirty="0" smtClean="0">
              <a:solidFill>
                <a:schemeClr val="tx1"/>
              </a:solidFill>
              <a:latin typeface="Courier (W1)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cut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clarity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carat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7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1.2.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smoothplot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pic>
        <p:nvPicPr>
          <p:cNvPr id="2092035" name="Picture 3" descr="C:\Users\joao.lopes\Documents\Projects\2019\2019.08.13_formacao_RCD2019\results\data_explore\scatterplot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78093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082" name="Picture 2" descr="C:\Users\joao.lopes\Documents\Projects\2019\2019.08.13_formacao_RCD2019\results\data_explore\scatterplot2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56" y="2060848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4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250" name="Picture 2" descr="C:\Users\joao.lopes\Documents\Projects\2019\2019.08.13_formacao_RCD2019\results\modelling\diamonds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132" y="2060848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pic>
        <p:nvPicPr>
          <p:cNvPr id="2125828" name="Picture 4" descr="C:\Users\joao.lopes\Documents\Projects\2019\2019.08.13_formacao_RCD2019\results\modelling\diamonds1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" y="2060848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5830" name="Picture 6" descr="C:\Users\joao.lopes\Documents\Projects\2019\2019.08.13_formacao_RCD2019\results\modelling\diamonds3.tif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588" y="206084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98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hexbin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?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diamonds </a:t>
            </a:r>
          </a:p>
          <a:p>
            <a:r>
              <a:rPr lang="pt-PT" sz="1200" b="1" dirty="0" smtClean="0">
                <a:solidFill>
                  <a:srgbClr val="7030A0"/>
                </a:solidFill>
                <a:latin typeface="Courier (W1)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diamonds</a:t>
            </a:r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 </a:t>
            </a:r>
            <a:endParaRPr lang="pt-PT" sz="1200" b="1" dirty="0" smtClean="0">
              <a:solidFill>
                <a:schemeClr val="tx1"/>
              </a:solidFill>
              <a:latin typeface="Courier (W1)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cut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clarity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carat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 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2.5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carat,cut,color,clarity,price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log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log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53,792 x 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carat cut       color clarity price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0.23  Ideal     E     SI2       326   5.79  -1.47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0.21  Premium   E     SI1       326   5.79  -1.56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0.23  Good      E     VS1       327   5.79  -1.47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0.290 Premium   I     VS2       334   5.81  -1.24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0.31  Good      J     SI2       335   5.81  -1.17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0.24  Very Good J     VVS2      336   5.82  -1.43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0.24  Very Good I     VVS1      336   5.82  -1.43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0.26  Very Good H     SI1       337   5.82  -1.35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0.22  Fair      E     VS2       337   5.82  -1.51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0.23  Very Good H     VS1       338   5.82  -1.47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53,782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5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hexbin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?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diamonds </a:t>
            </a:r>
          </a:p>
          <a:p>
            <a:r>
              <a:rPr lang="pt-PT" sz="1200" b="1" dirty="0" smtClean="0">
                <a:solidFill>
                  <a:srgbClr val="7030A0"/>
                </a:solidFill>
                <a:latin typeface="Courier (W1)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diamonds</a:t>
            </a:r>
            <a:r>
              <a:rPr lang="pt-PT" sz="1200" b="1" dirty="0" smtClean="0">
                <a:solidFill>
                  <a:srgbClr val="002060"/>
                </a:solidFill>
                <a:latin typeface="Courier (W1)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(W1)" pitchFamily="49" charset="0"/>
              </a:rPr>
              <a:t> </a:t>
            </a:r>
            <a:endParaRPr lang="pt-PT" sz="1200" b="1" dirty="0" smtClean="0">
              <a:solidFill>
                <a:schemeClr val="tx1"/>
              </a:solidFill>
              <a:latin typeface="Courier (W1)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     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price ~ cut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clarity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price ~ carat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diamonds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 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z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2.5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carat,cut,color,clarity,price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log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log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lcarat,lprice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~ </a:t>
            </a:r>
            <a:r>
              <a:rPr lang="en-US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lcarat</a:t>
            </a: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0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pic>
        <p:nvPicPr>
          <p:cNvPr id="2126850" name="Picture 2" descr="C:\Users\joao.lopes\Documents\Projects\2019\2019.08.13_formacao_RCD2019\results\modelling\diamonds4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7" y="2060848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3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lcarat,data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43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lm(formula = lprice ~ lcarat, data = diamonds2)</a:t>
            </a: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Residuals: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Min       1Q   Median       3Q      Max 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-1.36147 -0.17011 -0.00586  0.16587  1.34117 </a:t>
            </a: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Coefficients: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Estimate Std. Error t value Pr(&gt;|t|)    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8.452218   0.001365  6193.2   &lt;2e-16 ***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      1.681463   0.001936   868.4   &lt;2e-16 ***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Signif. codes:  0 ‘***’ 0.001 ‘**’ 0.01 ‘*’ 0.05 ‘.’ 0.1 ‘ ’ 1</a:t>
            </a: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 standard error: 0.2611 on 53790 degrees of freedom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R-squared:  0.9334,	Adjusted R-squared:  0.9334 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F-statistic: 7.541e+05 on 1 and 53790 DF,  p-value: &lt; 2.2e-16</a:t>
            </a: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3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lcarat,data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add_predictions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diamonds_mod,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lpred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add_residuals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diamonds_mod,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mutate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lpred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80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53,792 x 10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cut       color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lpred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endParaRPr lang="pt-PT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0.23  Ideal     E     SI2       326   5.79  -1.47  5.98 -0.194   396.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0.21  Premium   E     SI1       326   5.79  -1.56  5.83 -0.0411  340.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3 0.23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E     VS1       327   5.79  -1.47  5.98 -0.191   396.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0.290 Premium   I     VS2       334   5.81  -1.24  6.37 -0.560   585.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5 0.31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J     SI2       335   5.81  -1.17  6.48 -0.669   654.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6 0.24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J     VVS2      336   5.82  -1.43  6.05 -0.235   425.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7 0.24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     VVS1      336   5.82  -1.43  6.05 -0.235   425.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8 0.26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H     SI1       337   5.82  -1.35  6.19 -0.367   486.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0.22  Fair      E     VS2       337   5.82  -1.51  5.91 -0.0862  367.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10 0.23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H     VS1       338   5.82  -1.47  5.98 -0.158   396.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53,782 more </a:t>
            </a:r>
            <a:r>
              <a:rPr lang="pt-PT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  <a:endParaRPr lang="pt-PT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lcarat,data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add_predictions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diamonds_mod,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lpred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add_residuals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diamonds_mod,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mutate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lpred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geom_line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carat,pred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carat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0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dirty="0" smtClean="0">
                <a:solidFill>
                  <a:schemeClr val="bg2"/>
                </a:solidFill>
                <a:latin typeface="Humnst777 BT" pitchFamily="34" charset="0"/>
              </a:rPr>
              <a:t>R para a Ciência dos Dados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dirty="0">
                <a:solidFill>
                  <a:schemeClr val="bg2"/>
                </a:solidFill>
                <a:latin typeface="Humnst777 BT" pitchFamily="34" charset="0"/>
                <a:hlinkClick r:id="rId3"/>
              </a:rPr>
              <a:t>https://r4ds.had.co.nz</a:t>
            </a:r>
            <a:r>
              <a:rPr lang="pt-PT" sz="3600" b="1" dirty="0" smtClean="0">
                <a:solidFill>
                  <a:schemeClr val="bg2"/>
                </a:solidFill>
                <a:latin typeface="Humnst777 BT" pitchFamily="34" charset="0"/>
                <a:hlinkClick r:id="rId3"/>
              </a:rPr>
              <a:t>/</a:t>
            </a:r>
            <a:endParaRPr lang="pt-PT" sz="3600" b="1" dirty="0" smtClean="0">
              <a:solidFill>
                <a:schemeClr val="bg2"/>
              </a:solidFill>
              <a:latin typeface="Humnst777 BT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pt-PT" sz="36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 smtClean="0">
                <a:solidFill>
                  <a:srgbClr val="002060"/>
                </a:solidFill>
                <a:latin typeface="Humnst777 BT" pitchFamily="34" charset="0"/>
              </a:rPr>
              <a:t>Outubro de 2019</a:t>
            </a:r>
            <a:endParaRPr lang="pt-PT" sz="1800" dirty="0">
              <a:solidFill>
                <a:srgbClr val="002060"/>
              </a:solidFill>
              <a:latin typeface="Humnst777 BT" pitchFamily="34" charset="0"/>
            </a:endParaRP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71836" y="4077072"/>
            <a:ext cx="16674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Pedro Sousa</a:t>
            </a:r>
          </a:p>
          <a:p>
            <a:pPr algn="r">
              <a:spcBef>
                <a:spcPts val="600"/>
              </a:spcBef>
            </a:pPr>
            <a:r>
              <a:rPr lang="pt-PT" sz="2000" dirty="0" smtClean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Lopes</a:t>
            </a:r>
            <a:endParaRPr lang="pt-PT" sz="2000" dirty="0">
              <a:solidFill>
                <a:schemeClr val="bg1">
                  <a:lumMod val="50000"/>
                </a:schemeClr>
              </a:solidFill>
              <a:latin typeface="Humnst777 BT"/>
            </a:endParaRPr>
          </a:p>
        </p:txBody>
      </p:sp>
    </p:spTree>
    <p:extLst>
      <p:ext uri="{BB962C8B-B14F-4D97-AF65-F5344CB8AC3E}">
        <p14:creationId xmlns:p14="http://schemas.microsoft.com/office/powerpoint/2010/main" val="14713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displ,y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hwy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displ,y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hwy,color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#w/ color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geom_smooth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displ,y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hwy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smoothplot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mpg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geom_smooth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displ,y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hwy,color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w/ color</a:t>
            </a: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1.2.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smoothplot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37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pic>
        <p:nvPicPr>
          <p:cNvPr id="2127874" name="Picture 2" descr="C:\Users\joao.lopes\Documents\Projects\2019\2019.08.13_formacao_RCD2019\results\modelling\diamonds5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75656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lcarat,data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add_predictions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diamonds_mod,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lpred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add_residuals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diamonds_mod,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mutate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lpred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geom_line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carat,pred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carat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cut,lresid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~ cut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clarity,lresid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~ clarity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55297" name="Picture 1" descr="C:\Users\formando01.dp\Desktop\RCD2019\results\modelling\diamonds6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071678"/>
            <a:ext cx="3657600" cy="3657600"/>
          </a:xfrm>
          <a:prstGeom prst="rect">
            <a:avLst/>
          </a:prstGeom>
          <a:noFill/>
        </p:spPr>
      </p:pic>
      <p:pic>
        <p:nvPicPr>
          <p:cNvPr id="55298" name="Picture 2" descr="C:\Users\formando01.dp\Desktop\RCD2019\results\modelling\diamonds7.ti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071678"/>
            <a:ext cx="3657600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36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lcarat,data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add_predictions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diamonds_mod,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lpred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add_residuals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diamonds_mod,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lpred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geom_line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carat,pred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~ carat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cut,lresid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 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~ cut</a:t>
            </a: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clarity,lresid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~ clarity</a:t>
            </a: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lcarat,lresid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~ </a:t>
            </a:r>
            <a:r>
              <a:rPr lang="en-US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lcarat</a:t>
            </a: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pred,price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+</a:t>
            </a: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,slope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,size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"white"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</a:t>
            </a:r>
            <a:r>
              <a:rPr lang="en-US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</a:t>
            </a: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06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53249" name="Picture 1" descr="C:\Users\formando01.dp\Desktop\RCD2019\results\modelling\diamonds8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2" y="2071678"/>
            <a:ext cx="4572000" cy="3657600"/>
          </a:xfrm>
          <a:prstGeom prst="rect">
            <a:avLst/>
          </a:prstGeom>
          <a:noFill/>
        </p:spPr>
      </p:pic>
      <p:pic>
        <p:nvPicPr>
          <p:cNvPr id="53250" name="Picture 2" descr="C:\Users\formando01.dp\Desktop\RCD2019\results\modelling\diamonds9.ti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0680" y="2071678"/>
            <a:ext cx="3657600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64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 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cut,data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2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857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lm(formula = lprice ~ lcarat + clarity + cut, data = diamonds2)</a:t>
            </a: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Residuals: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Min       1Q   Median       3Q      Max 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-0.76285 -0.11807  0.01112  0.12249  1.94161 </a:t>
            </a:r>
          </a:p>
          <a:p>
            <a:pPr algn="just">
              <a:spcBef>
                <a:spcPts val="600"/>
              </a:spcBef>
            </a:pPr>
            <a:endParaRPr lang="pt-PT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Coefficients: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Estimate Std. Error  t value Pr(&gt;|t|)    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8.4703037  0.0015922 5319.725  &lt; 2e-16 ***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       1.8152405  0.0015005 1209.730  &lt; 2e-16 ***</a:t>
            </a:r>
          </a:p>
          <a:p>
            <a:pPr algn="just">
              <a:spcBef>
                <a:spcPts val="600"/>
              </a:spcBef>
            </a:pPr>
            <a:r>
              <a:rPr lang="pt-PT" sz="2000" dirty="0" smtClean="0">
                <a:solidFill>
                  <a:schemeClr val="tx1"/>
                </a:solidFill>
                <a:latin typeface="Humnst777 BT"/>
                <a:cs typeface="Courier New" pitchFamily="49" charset="0"/>
              </a:rPr>
              <a:t>[...]</a:t>
            </a:r>
          </a:p>
          <a:p>
            <a:pPr algn="just">
              <a:spcBef>
                <a:spcPts val="600"/>
              </a:spcBef>
            </a:pPr>
            <a:endParaRPr lang="pt-PT" sz="2000" dirty="0" smtClean="0">
              <a:solidFill>
                <a:schemeClr val="tx1"/>
              </a:solidFill>
              <a:latin typeface="Humnst777 BT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 standard error: 0.185 on 53779 degrees of freedom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R-squared:  0.9666,	Adjusted R-squared:  0.9666 </a:t>
            </a:r>
          </a:p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F-statistic: 1.297e+05 on 12 and 53779 DF,  p-value: &lt; 2.2e-16</a:t>
            </a: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59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 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cut,data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add_predictions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diamonds_mod2,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"lpred2"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add_residuals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diamonds_mod2,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"lresid2"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lpred2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53,792 x 13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cut     color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lpred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lpred2 lresid2 pred2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0.23  Ideal   E     SI2       326   5.79  -1.47  5.98 -0.194   396.   6.04 -0.257   421.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0.21  Premium E     SI1       326   5.79  -1.56  5.83 -0.0411  340.   5.81 -0.0190  332.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3 0.23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E     VS1       327   5.79  -1.47  5.98 -0.191   396.   5.89 -0.0976  361.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0.290 Premium I     VS2       334   5.81  -1.24  6.37 -0.560   585.   6.11 -0.295   448.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5 0.31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J     SI2       335   5.81  -1.17  6.48 -0.669   654.   6.01 -0.198   408.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6 0.24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G~ J     VVS2      336   5.82  -1.43  6.05 -0.235   425.   5.64  0.175   282.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7 0.24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G~ I     VVS1      336   5.82  -1.43  6.05 -0.235   425.   5.77  0.0425  322.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8 0.26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G~ H     SI1       337   5.82  -1.35  6.19 -0.367   486.   6.02 -0.195   410.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0.22  Fair    E     VS2       337   5.82  -1.51  5.91 -0.0862  367.   5.65  0.169   285.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10 0.23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G~ H     VS1       338   5.82  -1.47  5.98 -0.158   396.   5.80  0.0227  330.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53,782 more </a:t>
            </a:r>
            <a:r>
              <a:rPr lang="pt-PT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0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 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cut,data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=diamonds2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add_predictions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diamonds_mod2,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"lpred2"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add_residuals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diamonds_mod2,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"lresid2"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lpred2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geom_line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carat,pred2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+</a:t>
            </a: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facet_grid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clarity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                  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carat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106" name="Picture 2" descr="C:\Users\joao.lopes\Documents\Projects\2019\2019.08.13_formacao_RCD2019\results\data_explore\scatterplot4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6" y="2078038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1.2.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smoothplot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48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299" name="Picture 3" descr="C:\Users\joao.lopes\Documents\Projects\2019\2019.08.13_formacao_RCD2019\results\modelling\diamonds9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0848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32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 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lprice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cut,data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=diamonds2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add_predictions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diamonds_mod2,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"lpred2"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add_residuals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diamonds_mod2,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"lresid2"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lpred2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carat,price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geom_line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carat,pred2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facet_grid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clarity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       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carat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geom_hex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lcarat,lresid2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,bins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lresid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~ </a:t>
            </a:r>
            <a:r>
              <a:rPr lang="en-US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lcarat</a:t>
            </a: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diamonds2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pred2,price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+</a:t>
            </a: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,slope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,size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"white"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#price ~ pred2</a:t>
            </a: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3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Modelação: exemplo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45057" name="Picture 1" descr="C:\Users\formando01.dp\Desktop\RCD2019\results\modelling\diamonds11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071678"/>
            <a:ext cx="4572000" cy="3657600"/>
          </a:xfrm>
          <a:prstGeom prst="rect">
            <a:avLst/>
          </a:prstGeom>
          <a:noFill/>
        </p:spPr>
      </p:pic>
      <p:pic>
        <p:nvPicPr>
          <p:cNvPr id="45058" name="Picture 2" descr="C:\Users\formando01.dp\Desktop\RCD2019\results\modelling\diamonds12.ti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0680" y="2071678"/>
            <a:ext cx="3657600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4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 Ajustamento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8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real_a1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4.22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real_a2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2.05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round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runif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,min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,max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digits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round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real_a1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real_a2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,digits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 Ajustamento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98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 x 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x     y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1  7.21 33.3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2  8.76 38.1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3  7.61 33.8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4  8.86 40.6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5  4.56 21.6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6  1.66  9.83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7  3.25 17.2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8  5.09 22.9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9  7.28 31.2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10  9.9  42.2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20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 Ajustamento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9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modelr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real_a1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4.22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real_a2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2.05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round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runif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,min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,max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digits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round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real_a1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real_a2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,digits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 Ajustamento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 Ajustamento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089988" name="Picture 4" descr="C:\Users\joao.lopes\Documents\Projects\2019\2019.08.13_formacao_RCD2019\results\modelling\synthetic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7565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39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2.1.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random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6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2.1.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random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runif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250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,-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runif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250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,-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models,aes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intercept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a1,slope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alpha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0.25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39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4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56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2.1.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random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091010" name="Picture 2" descr="C:\Users\joao.lopes\Documents\Projects\2019\2019.08.13_formacao_RCD2019\results\modelling\synthetic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00" y="2060848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39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83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40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2.1.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random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#Linear regression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model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model1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a,dat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Calculate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Root-mean-squared-deviation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measure_distance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params,dat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diff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model1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params,dat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diff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^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Helper function to calculate RMSD for synthetic data "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sim1"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sim1_dist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a1,a2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measure_distance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a1,a2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models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mutate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RMSD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map2_dbl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a1,a2,sim1_dist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432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2.1.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random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250 x 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a1     a2  RMSD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1  35.7   0.792 17.9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2  28.5   1.94  15.5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3 -15.3   4.11  18.2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4  16.1   3.38   9.57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5  22.9   0.144 10.7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6  10.8   1.27  10.2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7  23.2   2.95  14.6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8  25.0   4.44  23.8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9 -14.3  -4.56  66.4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10   3.87  2.53   8.34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240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40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94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41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2.1.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random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best_models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models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rank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RMSD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&lt;= 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,size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best_models,aes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intercept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a1,slope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a2,color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-RMSD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best_models,aes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a1,a2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,size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a1,a2,color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-RMSD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2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2.1.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random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092034" name="Picture 2" descr="C:\Users\joao.lopes\Documents\Projects\2019\2019.08.13_formacao_RCD2019\results\modelling\synthetic3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0100"/>
            <a:ext cx="45720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035" name="Picture 3" descr="C:\Users\joao.lopes\Documents\Projects\2019\2019.08.13_formacao_RCD2019\results\modelling\synthetic4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02" y="2069356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41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3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2.2.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grid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2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2.2.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grid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models_grid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expand.grid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15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,length=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25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,length=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25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mutate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RMSD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map2_dbl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a1,a2,sim1_dist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models_grid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15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2.2.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grid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 a2      RMSD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1  0.000  2 14.947724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2  0.625  2 14.370600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3  1.250  2 13.797648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4  1.875  2 13.229409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5  2.500  2 12.666519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6  3.125  2 12.109723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7  3.750  2 11.559901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8  4.375  2 11.018099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9  5.000  2 10.485559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10 5.625  2  9.963766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11 6.250  2  9.454500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12 6.875  2  8.959897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13 7.500  2  8.482522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14 8.125  2  8.025451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15 8.750  2  </a:t>
            </a: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7.592352</a:t>
            </a:r>
            <a:endParaRPr lang="en-US" sz="11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5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2.2.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grid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models_grid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expand.grid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15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,length=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25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,length=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25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mutate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RMSD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map2_dbl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a1,a2,sim1_dist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models_grid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15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best_grid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models_grid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filter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rank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RMSD)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,size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best_grid,aes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intercept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a1,slope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a2,color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-RMSD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models_grid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best_grid,aes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a1,a2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,size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a1,a2,color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-RMSD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1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2.2.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grid</a:t>
            </a:r>
            <a:r>
              <a:rPr lang="pt-PT" sz="2800" i="1" dirty="0" smtClean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search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093058" name="Picture 2" descr="C:\Users\joao.lopes\Documents\Projects\2019\2019.08.13_formacao_RCD2019\results\modelling\synthetic5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" y="2071956"/>
            <a:ext cx="45720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059" name="Picture 3" descr="C:\Users\joao.lopes\Documents\Projects\2019\2019.08.13_formacao_RCD2019\results\modelling\synthetic6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8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0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5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43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2.3.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optimization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2.3.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optimization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best_optim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optim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measure_distance,dat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best_a1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best_optim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best_a2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best_optim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,size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intercept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best_a1,slope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best_a2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43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0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2.3.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optimization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094082" name="Picture 2" descr="C:\Users\joao.lopes\Documents\Projects\2019\2019.08.13_formacao_RCD2019\results\modelling\synthetic7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7" y="207869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43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44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2.4.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least-squares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61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2.4.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least-squares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best_a1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best_lm$coef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best_a2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best_lm$coef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,size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grey30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intercept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best_a1,slope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best_a2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44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2.4. Ajustamento: </a:t>
            </a:r>
            <a:r>
              <a:rPr lang="pt-PT" sz="2800" i="1" dirty="0" err="1" smtClean="0">
                <a:solidFill>
                  <a:srgbClr val="808080"/>
                </a:solidFill>
                <a:latin typeface="Humnst777 BT" pitchFamily="34" charset="0"/>
              </a:rPr>
              <a:t>least-squares</a:t>
            </a:r>
            <a:endParaRPr lang="pt-PT" sz="2800" b="1" i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095106" name="Picture 2" descr="C:\Users\joao.lopes\Documents\Projects\2019\2019.08.13_formacao_RCD2019\results\modelling\synthetic8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7" y="207565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44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2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2.5. Ajustamento: comparação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2.5. Ajustamento: comparação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res1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models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rank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RMSD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models_grid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rank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RMSD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res3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best_optim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best_optim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RMSD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best_optim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res4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a1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best_lm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coef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a2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best_lm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coef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RMSD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best_lm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residuals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^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tab1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round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data.frame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rbind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res1,res2,res3,res4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,digits=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rownames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tab1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random"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"grid"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"NR"</a:t>
            </a:r>
            <a:r>
              <a:rPr lang="en-US" sz="1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"LS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24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9079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2.5. Ajustamento: comparação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a1   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a2 RMSD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random 2.84 4.00 1.23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grid   3.75 4.00 1.06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     3.40 4.02 1.03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LS     3.40 4.02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1.03</a:t>
            </a: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45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5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 Diagnóstico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9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53,940 x 10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cut       color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depth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table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x     y     z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0.23  Ideal     E     SI2      61.5    55   326  3.95  3.98  2.43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0.21  Premium   E     SI1      59.8    61   326  3.89  3.84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3 0.23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E     VS1      56.9    65   327  4.05  4.07  2.31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0.290 Premium   I     VS2      62.4    58   334  4.2   4.23  2.63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5 0.31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J     SI2      63.3    58   335  4.34  4.35  2.75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6 0.24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J     VVS2     62.8    57   336  3.94  3.96  2.48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7 0.24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     VVS1     62.3    57   336  3.95  3.98  2.47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8 0.26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H     SI1      61.9    55   337  4.07  4.11  2.53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0.22  Fair      E     VS2      65.1    61   337  3.87  3.78  2.49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10 0.23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Good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H     VS1      59.4    61   338  4     4.05  2.39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53,930 more </a:t>
            </a:r>
            <a:r>
              <a:rPr lang="pt-PT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  <a:endParaRPr lang="pt-PT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46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 Diagnóstico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79204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solidFill>
                  <a:schemeClr val="tx1"/>
                </a:solidFill>
                <a:latin typeface="Humnst777 BT"/>
              </a:rPr>
              <a:t>1.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Linearidade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entre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variável de resposta e variáveis explicativas;</a:t>
            </a:r>
            <a:endParaRPr lang="pt-PT" sz="2000" dirty="0">
              <a:solidFill>
                <a:schemeClr val="tx1"/>
              </a:solidFill>
              <a:latin typeface="Humnst777 BT"/>
            </a:endParaRP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/>
              </a:rPr>
              <a:t>2. Não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há </a:t>
            </a:r>
            <a:r>
              <a:rPr lang="pt-PT" sz="2000" dirty="0" err="1">
                <a:solidFill>
                  <a:schemeClr val="tx1"/>
                </a:solidFill>
                <a:latin typeface="Humnst777 BT"/>
              </a:rPr>
              <a:t>multicolinearidade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 entre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variáveis explicativas;</a:t>
            </a:r>
            <a:endParaRPr lang="pt-PT" sz="2000" dirty="0">
              <a:solidFill>
                <a:schemeClr val="tx1"/>
              </a:solidFill>
              <a:latin typeface="Humnst777 BT"/>
            </a:endParaRP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/>
              </a:rPr>
              <a:t>3.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Resíduos têm média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igual a zero;</a:t>
            </a: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/>
              </a:rPr>
              <a:t>4.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Resíduos têm variância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constante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(</a:t>
            </a:r>
            <a:r>
              <a:rPr lang="pt-PT" sz="2000" dirty="0" err="1">
                <a:solidFill>
                  <a:schemeClr val="tx1"/>
                </a:solidFill>
                <a:latin typeface="Humnst777 BT"/>
              </a:rPr>
              <a:t>homocedasticidade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);</a:t>
            </a: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/>
              </a:rPr>
              <a:t>5.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Resíduos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não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estão </a:t>
            </a:r>
            <a:r>
              <a:rPr lang="pt-PT" sz="2000" dirty="0" err="1">
                <a:solidFill>
                  <a:schemeClr val="tx1"/>
                </a:solidFill>
                <a:latin typeface="Humnst777 BT"/>
              </a:rPr>
              <a:t>autocorrelacionados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;</a:t>
            </a: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/>
              </a:rPr>
              <a:t>6.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Resíduos são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independentes das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variáveis explicativas;</a:t>
            </a:r>
            <a:endParaRPr lang="pt-PT" sz="2000" dirty="0">
              <a:solidFill>
                <a:schemeClr val="tx1"/>
              </a:solidFill>
              <a:latin typeface="Humnst777 BT"/>
            </a:endParaRPr>
          </a:p>
          <a:p>
            <a:pPr algn="just"/>
            <a:r>
              <a:rPr lang="pt-PT" sz="2000" dirty="0">
                <a:solidFill>
                  <a:schemeClr val="tx1"/>
                </a:solidFill>
                <a:latin typeface="Humnst777 BT"/>
              </a:rPr>
              <a:t>7.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Resíduos têm </a:t>
            </a:r>
            <a:r>
              <a:rPr lang="pt-PT" sz="2000" dirty="0">
                <a:solidFill>
                  <a:schemeClr val="tx1"/>
                </a:solidFill>
                <a:latin typeface="Humnst777 BT"/>
              </a:rPr>
              <a:t>distribuição </a:t>
            </a:r>
            <a:r>
              <a:rPr lang="pt-PT" sz="2000" dirty="0" smtClean="0">
                <a:solidFill>
                  <a:schemeClr val="tx1"/>
                </a:solidFill>
                <a:latin typeface="Humnst777 BT"/>
              </a:rPr>
              <a:t>Normal.</a:t>
            </a:r>
            <a:endParaRPr lang="pt-PT" sz="20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0584" y="5330099"/>
            <a:ext cx="61264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>
                <a:solidFill>
                  <a:schemeClr val="tx1"/>
                </a:solidFill>
              </a:rPr>
              <a:t>Greene, 2012, Econometric Analysis</a:t>
            </a:r>
            <a:endParaRPr lang="pt-PT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 Diagnóstico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modelr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set.seed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12345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real_a1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4.22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real_a2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2.05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round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runif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,min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,max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digits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real_a1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real_a2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30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sim1_mod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sim1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add_predictions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sim1_mod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add_residuals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sim1_mod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en-US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06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 Diagnóstico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30 x 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x     y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1  7.21 33.3   32.3  0.945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8.76 38.1   38.6 -0.441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7.61 33.8   34.0 -0.122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4  8.86 40.6   39.0  1.59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4.56 21.6   21.7 -0.115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1.66  9.83  10.1 -0.227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7  3.25 17.2   16.4  0.774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5.09 22.9   23.8 -0.950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7.28 31.2   32.6 -1.41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9.9  42.2   43.1 -0.919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20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47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8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 Diagnóstico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geom_line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x,pred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geom_segment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x,xend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y,yend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alpha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y ~ x 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28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 Diagnóstico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geom_line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x,pred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geom_segment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x,xend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y,yend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alpha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y ~ x 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intercept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,slope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y ~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 Diagnóstico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geom_line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x,pred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geom_segment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x,xend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y,yend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alpha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y ~ x 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intercept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,slope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y ~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geom_density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stat_function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dnorm,color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8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 Diagnóstico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geom_line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x,pred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geom_segment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x,xend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y,yend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alpha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y ~ x 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intercept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,slope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y ~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geom_density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stat_function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dnorm,color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geom_hline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yintercept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x,resid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~ x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 Diagnóstico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geom_line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x,pred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geom_segment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x,xend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y,yend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alpha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y ~ x 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intercept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,slope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y ~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geom_density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stat_function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dnorm,color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geom_hline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yintercept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x,resid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~ x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geom_qq_line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geom_qq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sample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Theoretical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Quantiles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Sample </a:t>
            </a:r>
            <a:r>
              <a:rPr lang="pt-PT" sz="12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Quantiles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qqplot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9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 Diagnóstico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geom_line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x,pred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geom_segment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x,xend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y,yend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alpha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0.2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y ~ x 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intercept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,slope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pred,y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"grey30"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y ~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pred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geom_density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stat_function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dnorm,color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,sd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geom_hline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yintercept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x,resid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scatterplot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~ x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geom_qq_line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sample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white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geom_qq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sample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 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Theoretical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Quantiles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"Sample 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Quantiles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qqplot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sim1 </a:t>
            </a:r>
            <a:r>
              <a:rPr lang="en-US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resid,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[-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))) +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labs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expression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expression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lagplot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resid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4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joao.lopes\Documents\Projects\2019\2019.08.13_formacao_RCD2019\results\modelling\visualization6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077072"/>
            <a:ext cx="2743200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ao.lopes\Documents\Projects\2019\2019.08.13_formacao_RCD2019\results\modelling\visualization5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84627"/>
            <a:ext cx="2743200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mando01.dp\Desktop\RCD2019\results\modelling\visualization3.tif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928802"/>
            <a:ext cx="2743200" cy="2193925"/>
          </a:xfrm>
          <a:prstGeom prst="rect">
            <a:avLst/>
          </a:prstGeom>
          <a:noFill/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Modelos e inferências</a:t>
            </a: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5152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3. Diagnóstico (</a:t>
            </a:r>
            <a:r>
              <a:rPr lang="pt-PT" sz="2800" b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)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2096138" name="Picture 10" descr="C:\Users\joao.lopes\Documents\Projects\2019\2019.08.13_formacao_RCD2019\results\modelling\visualization4.tif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77072"/>
            <a:ext cx="2743200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139" name="Picture 11" descr="C:\Users\joao.lopes\Documents\Projects\2019\2019.08.13_formacao_RCD2019\results\modelling\visualization2.tif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952" y="1916832"/>
            <a:ext cx="2743200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48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8193" name="Picture 1" descr="C:\Users\formando01.dp\Desktop\RCD2019\results\modelling\visualization1.tif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4282" y="1928802"/>
            <a:ext cx="2743200" cy="2193925"/>
          </a:xfrm>
          <a:prstGeom prst="rect">
            <a:avLst/>
          </a:prstGeom>
          <a:noFill/>
        </p:spPr>
      </p:pic>
      <p:pic>
        <p:nvPicPr>
          <p:cNvPr id="1026" name="Picture 2" descr="C:\Users\joao.lopes\Documents\Projects\2019\2019.08.13_formacao_RCD2019\results\modelling\visualization2.tif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916832"/>
            <a:ext cx="2743200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8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17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Gestão de projectos</a:t>
            </a:r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Boas práticas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49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68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Gestão de projectos</a:t>
            </a:r>
          </a:p>
        </p:txBody>
      </p:sp>
      <p:sp>
        <p:nvSpPr>
          <p:cNvPr id="17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Boas práticas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Estrutura de pastas;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Ficheiro README (e nomeação de ficheiros).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49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2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Gestão de projectos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50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1. Estrutura de pastas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pic>
        <p:nvPicPr>
          <p:cNvPr id="1026" name="Picture 2" descr="C:\Users\joao.lopes\Documents\Projects\2019\2019.08.13_formacao_RCD2019\results\projects\folder_tree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133601"/>
            <a:ext cx="3807930" cy="395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Gestão de projectos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51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2. Ficheiro README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#autor: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Joao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Sollari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Lopes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local:      INE,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Lisboa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criado: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18.10.2019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modificado: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18.10.2019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+bin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exploration.r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#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exploracao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dados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install_packages.r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#instalar pacotes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necessarios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manipulation.r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#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manipulacao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dados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modelling.r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#modelação de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dados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visualization.r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#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visualizacao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dados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docs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|RCD2019_programa.pdf                 #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programa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|RCD2019_slides.pdf                   #slides [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versao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final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|RCD2019_slides_short.pdf             #slides principais [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versao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final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|RCD2019_slides_20191014.pptx         #slides [v2019-10-14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|RCD2019_slides_short_20191014.pptx   #slides principais [v2019-10-14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results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exploration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#resultados de "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exploration.r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modelling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#resultados de "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modelling.r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visualization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#resultados de "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visualization.r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</a:t>
            </a:r>
          </a:p>
          <a:p>
            <a:pPr algn="just">
              <a:spcBef>
                <a:spcPts val="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README.txt                         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#Este ficheiro</a:t>
            </a:r>
            <a:endParaRPr lang="en-US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Comunidade R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52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help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!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2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rgbClr val="808080"/>
                </a:solidFill>
                <a:latin typeface="Humnst777 BT" pitchFamily="34" charset="0"/>
              </a:rPr>
              <a:t>Comunidade R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rgbClr val="808080"/>
                </a:solidFill>
                <a:latin typeface="Humnst777 BT" pitchFamily="34" charset="0"/>
              </a:rPr>
              <a:t>52</a:t>
            </a:r>
            <a:endParaRPr lang="pt-PT" sz="1200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2625" y="1489865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rgbClr val="808080"/>
                </a:solidFill>
                <a:latin typeface="Humnst777 BT" pitchFamily="34" charset="0"/>
              </a:rPr>
              <a:t> </a:t>
            </a:r>
            <a:r>
              <a:rPr lang="pt-PT" sz="2800" dirty="0" err="1" smtClean="0">
                <a:solidFill>
                  <a:srgbClr val="808080"/>
                </a:solidFill>
                <a:latin typeface="Humnst777 BT" pitchFamily="34" charset="0"/>
              </a:rPr>
              <a:t>help</a:t>
            </a:r>
            <a:r>
              <a:rPr lang="pt-PT" sz="2800" dirty="0" smtClean="0">
                <a:solidFill>
                  <a:srgbClr val="808080"/>
                </a:solidFill>
                <a:latin typeface="Humnst777 BT" pitchFamily="34" charset="0"/>
              </a:rPr>
              <a:t>!</a:t>
            </a:r>
            <a:endParaRPr lang="pt-PT" sz="2800" b="1" dirty="0">
              <a:solidFill>
                <a:srgbClr val="808080"/>
              </a:solidFill>
              <a:latin typeface="Humnst777 BT" pitchFamily="34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  <a:hlinkClick r:id="rId2"/>
              </a:rPr>
              <a:t>https://www.r-project.org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  <a:hlinkClick r:id="rId2"/>
              </a:rPr>
              <a:t>/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  <a:hlinkClick r:id="rId3"/>
              </a:rPr>
              <a:t> https://www.r-project.org/foundation/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  <a:hlinkClick r:id="rId4"/>
              </a:rPr>
              <a:t>https://www.r-project.org/mail.html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  <a:hlinkClick r:id="rId5"/>
              </a:rPr>
              <a:t> https://stackoverflow.com/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  <a:hlinkClick r:id="rId6"/>
              </a:rPr>
              <a:t> https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  <a:hlinkClick r:id="rId6"/>
              </a:rPr>
              <a:t>://www.r-bloggers.com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  <a:hlinkClick r:id="rId6"/>
              </a:rPr>
              <a:t>/</a:t>
            </a: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>
                <a:solidFill>
                  <a:schemeClr val="tx1"/>
                </a:solidFill>
                <a:latin typeface="Humnst777 BT" pitchFamily="34" charset="0"/>
                <a:hlinkClick r:id="rId7"/>
              </a:rPr>
              <a:t>https://community.rstudio.com/</a:t>
            </a:r>
            <a:endParaRPr lang="pt-PT" sz="2000" dirty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comunidade R no INE</a:t>
            </a:r>
          </a:p>
        </p:txBody>
      </p:sp>
    </p:spTree>
    <p:extLst>
      <p:ext uri="{BB962C8B-B14F-4D97-AF65-F5344CB8AC3E}">
        <p14:creationId xmlns:p14="http://schemas.microsoft.com/office/powerpoint/2010/main" val="22802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Bibliografia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457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Azzalini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A &amp;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Scarpa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B (2012) Data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Analysis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Data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-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Introduction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 Oxford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University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Press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, New York.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Due KL &amp; </a:t>
            </a:r>
            <a:r>
              <a:rPr lang="en-US" sz="1800" dirty="0" err="1" smtClean="0">
                <a:solidFill>
                  <a:schemeClr val="tx1"/>
                </a:solidFill>
                <a:latin typeface="Humnst777 BT"/>
              </a:rPr>
              <a:t>Swamy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MNS (2016) Search and Optimization by Metaheuristics -  Techniques and Algorithms Inspired by Nature. Springer, Switzerland.</a:t>
            </a:r>
            <a:endParaRPr lang="pt-PT" sz="1800" dirty="0" smtClean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Gama J, Carvalho APL,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Faceli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K, Lorena AC e Oliveira M (2012) Extração de Conhecimento de Dados. </a:t>
            </a:r>
            <a:r>
              <a:rPr lang="pt-PT" sz="1800" i="1" dirty="0" smtClean="0">
                <a:solidFill>
                  <a:schemeClr val="tx1"/>
                </a:solidFill>
                <a:latin typeface="Humnst777 BT"/>
              </a:rPr>
              <a:t>Data </a:t>
            </a:r>
            <a:r>
              <a:rPr lang="pt-PT" sz="1800" i="1" dirty="0" err="1" smtClean="0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 Edições Sílabo. Lisboa.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 Larose DT &amp; </a:t>
            </a:r>
            <a:r>
              <a:rPr lang="en-US" sz="1800" dirty="0">
                <a:solidFill>
                  <a:schemeClr val="tx1"/>
                </a:solidFill>
                <a:latin typeface="Humnst777 BT"/>
              </a:rPr>
              <a:t>Larose </a:t>
            </a:r>
            <a:r>
              <a:rPr lang="en-US" sz="1800" dirty="0" smtClean="0">
                <a:solidFill>
                  <a:schemeClr val="tx1"/>
                </a:solidFill>
                <a:latin typeface="Humnst777 BT"/>
              </a:rPr>
              <a:t>CD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(2014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)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Discovering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Knowledge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in Data – </a:t>
            </a:r>
            <a:r>
              <a:rPr lang="pt-PT" sz="1800" dirty="0" err="1" smtClean="0">
                <a:solidFill>
                  <a:schemeClr val="tx1"/>
                </a:solidFill>
                <a:latin typeface="Humnst777 BT"/>
              </a:rPr>
              <a:t>An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Introduction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to Data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Mining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. John </a:t>
            </a:r>
            <a:r>
              <a:rPr lang="pt-PT" sz="1800" dirty="0" err="1">
                <a:solidFill>
                  <a:schemeClr val="tx1"/>
                </a:solidFill>
                <a:latin typeface="Humnst777 BT"/>
              </a:rPr>
              <a:t>Wiley</a:t>
            </a:r>
            <a:r>
              <a:rPr lang="pt-PT" sz="1800" dirty="0">
                <a:solidFill>
                  <a:schemeClr val="tx1"/>
                </a:solidFill>
                <a:latin typeface="Humnst777 BT"/>
              </a:rPr>
              <a:t> &amp; Sons, New Jersey</a:t>
            </a:r>
            <a:r>
              <a:rPr lang="pt-PT" sz="1800" dirty="0" smtClean="0">
                <a:solidFill>
                  <a:schemeClr val="tx1"/>
                </a:solidFill>
                <a:latin typeface="Humnst777 BT"/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 smtClean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 smtClean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b="1" dirty="0" err="1" smtClean="0">
                <a:solidFill>
                  <a:srgbClr val="002060"/>
                </a:solidFill>
                <a:latin typeface="Humnst777 BT"/>
              </a:rPr>
              <a:t>Torgo</a:t>
            </a:r>
            <a:r>
              <a:rPr lang="en-US" sz="1800" b="1" dirty="0" smtClean="0">
                <a:solidFill>
                  <a:srgbClr val="002060"/>
                </a:solidFill>
                <a:latin typeface="Humnst777 BT"/>
              </a:rPr>
              <a:t> L, </a:t>
            </a:r>
            <a:r>
              <a:rPr lang="en-US" sz="1800" b="1" dirty="0">
                <a:solidFill>
                  <a:srgbClr val="002060"/>
                </a:solidFill>
                <a:latin typeface="Humnst777 BT"/>
              </a:rPr>
              <a:t>(2017</a:t>
            </a:r>
            <a:r>
              <a:rPr lang="en-US" sz="1800" b="1" dirty="0" smtClean="0">
                <a:solidFill>
                  <a:srgbClr val="002060"/>
                </a:solidFill>
                <a:latin typeface="Humnst777 BT"/>
              </a:rPr>
              <a:t>) </a:t>
            </a:r>
            <a:r>
              <a:rPr lang="en-US" sz="1800" b="1" dirty="0">
                <a:solidFill>
                  <a:srgbClr val="002060"/>
                </a:solidFill>
                <a:latin typeface="Humnst777 BT"/>
              </a:rPr>
              <a:t>Data Mining with R – Learning with Case Studies. Taylor &amp; Francis Group, New York</a:t>
            </a:r>
            <a:r>
              <a:rPr lang="en-US" sz="1800" b="1" dirty="0" smtClean="0">
                <a:solidFill>
                  <a:srgbClr val="002060"/>
                </a:solidFill>
                <a:latin typeface="Humnst777 BT"/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b="1" dirty="0">
                <a:solidFill>
                  <a:srgbClr val="CC301F"/>
                </a:solidFill>
                <a:latin typeface="Humnst777 BT"/>
              </a:rPr>
              <a:t>»</a:t>
            </a:r>
            <a:r>
              <a:rPr lang="pt-PT" sz="1800" b="1" dirty="0">
                <a:solidFill>
                  <a:schemeClr val="tx1"/>
                </a:solidFill>
                <a:latin typeface="Humnst777 BT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Humnst777 BT"/>
              </a:rPr>
              <a:t>Wickham H &amp; </a:t>
            </a:r>
            <a:r>
              <a:rPr lang="en-US" sz="1800" b="1" dirty="0" err="1" smtClean="0">
                <a:solidFill>
                  <a:srgbClr val="002060"/>
                </a:solidFill>
                <a:latin typeface="Humnst777 BT"/>
              </a:rPr>
              <a:t>Grolemund</a:t>
            </a:r>
            <a:r>
              <a:rPr lang="en-US" sz="1800" b="1" dirty="0" smtClean="0">
                <a:solidFill>
                  <a:srgbClr val="002060"/>
                </a:solidFill>
                <a:latin typeface="Humnst777 BT"/>
              </a:rPr>
              <a:t> G (2017) R for Data Science. </a:t>
            </a:r>
            <a:r>
              <a:rPr lang="pt-PT" sz="1800" b="1" dirty="0">
                <a:solidFill>
                  <a:srgbClr val="002060"/>
                </a:solidFill>
              </a:rPr>
              <a:t>O’Reilly </a:t>
            </a:r>
            <a:r>
              <a:rPr lang="pt-PT" sz="1800" b="1" dirty="0" smtClean="0">
                <a:solidFill>
                  <a:srgbClr val="002060"/>
                </a:solidFill>
              </a:rPr>
              <a:t>Media </a:t>
            </a:r>
            <a:r>
              <a:rPr lang="pt-PT" sz="1800" b="1" dirty="0" err="1" smtClean="0">
                <a:solidFill>
                  <a:srgbClr val="002060"/>
                </a:solidFill>
              </a:rPr>
              <a:t>Inc</a:t>
            </a:r>
            <a:r>
              <a:rPr lang="pt-PT" sz="1800" b="1" dirty="0" smtClean="0">
                <a:solidFill>
                  <a:srgbClr val="002060"/>
                </a:solidFill>
              </a:rPr>
              <a:t>., </a:t>
            </a:r>
            <a:r>
              <a:rPr lang="pt-PT" sz="1800" b="1" dirty="0" err="1" smtClean="0">
                <a:solidFill>
                  <a:srgbClr val="002060"/>
                </a:solidFill>
              </a:rPr>
              <a:t>Sevastopol</a:t>
            </a:r>
            <a:r>
              <a:rPr lang="pt-PT" sz="1800" b="1" dirty="0" smtClean="0">
                <a:solidFill>
                  <a:srgbClr val="002060"/>
                </a:solidFill>
              </a:rPr>
              <a:t>.</a:t>
            </a:r>
            <a:endParaRPr lang="en-US" sz="1800" b="1" dirty="0">
              <a:solidFill>
                <a:srgbClr val="002060"/>
              </a:solidFill>
              <a:latin typeface="Humnst777 BT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39552" y="1506792"/>
            <a:ext cx="0" cy="45144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53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pic>
        <p:nvPicPr>
          <p:cNvPr id="2096130" name="Picture 2" descr="C:\Users\joao.lopes\Documents\Projects\2019\2019.08.13_formacao_RCD2019\results\data_explore\barplot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69998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prop..,group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%</a:t>
            </a: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1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 descr="C:\Users\joao.lopes\Documents\Projects\2019\2019.08.13_formacao_RCD2019\results\data_explore\barplot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97" y="2069998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prop..,group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cut,fill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#stacked</a:t>
            </a: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8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"/>
          <p:cNvSpPr>
            <a:spLocks noChangeShapeType="1"/>
          </p:cNvSpPr>
          <p:nvPr/>
        </p:nvSpPr>
        <p:spPr bwMode="auto">
          <a:xfrm flipH="1">
            <a:off x="2627784" y="19891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" name="Line 11"/>
          <p:cNvSpPr>
            <a:spLocks noChangeShapeType="1"/>
          </p:cNvSpPr>
          <p:nvPr/>
        </p:nvSpPr>
        <p:spPr bwMode="auto">
          <a:xfrm>
            <a:off x="3275484" y="1989138"/>
            <a:ext cx="372" cy="270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" name="Text Box 12"/>
          <p:cNvSpPr txBox="1">
            <a:spLocks noChangeArrowheads="1"/>
          </p:cNvSpPr>
          <p:nvPr/>
        </p:nvSpPr>
        <p:spPr bwMode="auto">
          <a:xfrm rot="5400000" flipV="1">
            <a:off x="3022600" y="11620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77" name="Text Box 16"/>
          <p:cNvSpPr txBox="1">
            <a:spLocks noChangeArrowheads="1"/>
          </p:cNvSpPr>
          <p:nvPr/>
        </p:nvSpPr>
        <p:spPr bwMode="auto">
          <a:xfrm>
            <a:off x="3308822" y="1989138"/>
            <a:ext cx="4968875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Introdução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Noções básicas do R</a:t>
            </a:r>
            <a:endParaRPr lang="pt-PT" sz="2500" dirty="0">
              <a:solidFill>
                <a:schemeClr val="tx1">
                  <a:lumMod val="85000"/>
                  <a:lumOff val="15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</a:t>
            </a: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Data </a:t>
            </a:r>
            <a:r>
              <a:rPr lang="pt-PT" sz="25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Wrangling</a:t>
            </a:r>
            <a:endParaRPr lang="pt-PT" sz="2500" i="1" dirty="0" smtClean="0">
              <a:solidFill>
                <a:schemeClr val="tx1">
                  <a:lumMod val="85000"/>
                  <a:lumOff val="15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 </a:t>
            </a:r>
            <a:r>
              <a:rPr lang="pt-PT" sz="2500" b="1" dirty="0" smtClean="0">
                <a:solidFill>
                  <a:schemeClr val="accent2"/>
                </a:solidFill>
                <a:latin typeface="Humnst777 BT" pitchFamily="34" charset="0"/>
              </a:rPr>
              <a:t>Exploração dos dados</a:t>
            </a:r>
            <a:endParaRPr lang="pt-PT" sz="2500" b="1" dirty="0">
              <a:solidFill>
                <a:schemeClr val="accent2"/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b="1" dirty="0" smtClean="0">
                <a:solidFill>
                  <a:schemeClr val="accent2"/>
                </a:solidFill>
                <a:latin typeface="Humnst777 BT" pitchFamily="34" charset="0"/>
              </a:rPr>
              <a:t>  Modelos e inferências</a:t>
            </a: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umnst777 BT" pitchFamily="34" charset="0"/>
              </a:rPr>
              <a:t> Comunicação</a:t>
            </a:r>
          </a:p>
        </p:txBody>
      </p:sp>
      <p:sp>
        <p:nvSpPr>
          <p:cNvPr id="3078" name="Text Box 18"/>
          <p:cNvSpPr txBox="1">
            <a:spLocks noChangeArrowheads="1"/>
          </p:cNvSpPr>
          <p:nvPr/>
        </p:nvSpPr>
        <p:spPr bwMode="auto">
          <a:xfrm rot="5400000" flipV="1">
            <a:off x="7415213" y="519430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8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Programa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179" name="Picture 3" descr="C:\Users\joao.lopes\Documents\Projects\2019\2019.08.13_formacao_RCD2019\results\data_explore\barplot3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7" y="2069998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prop..,group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cut,fill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stacked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cut,fill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position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#stacked %</a:t>
            </a: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9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02" name="Picture 2" descr="C:\Users\joao.lopes\Documents\Projects\2019\2019.08.13_formacao_RCD2019\results\data_explore\barplot4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60848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0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prop..,group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barplot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%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cut,fill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#stacked</a:t>
            </a: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cut,fill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position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fill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stacked %</a:t>
            </a: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geom_bar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cut,fill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clarity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position</a:t>
            </a:r>
            <a:r>
              <a:rPr lang="en-US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dodge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#clustered</a:t>
            </a: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2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03" name="Picture 3" descr="C:\Users\joao.lopes\Documents\Projects\2019\2019.08.13_formacao_RCD2019\results\data_explore\barplot5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71931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1.3. Visualização: gráfico de barras</a:t>
            </a:r>
            <a:endParaRPr lang="pt-PT" sz="2800" b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1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1.4.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boxplot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7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boxplot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1.4.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boxplot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0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370" name="Picture 2" descr="C:\Users\joao.lopes\Documents\Projects\2019\2019.08.13_formacao_RCD2019\results\data_explore\boxplot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70740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1.4.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boxplot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8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boxplot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multiple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boxplot</a:t>
            </a: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1.4.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boxplot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78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394" name="Picture 2" descr="C:\Users\joao.lopes\Documents\Projects\2019\2019.08.13_formacao_RCD2019\results\data_explore\boxplot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32856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1.4. Visualização: </a:t>
            </a:r>
            <a:r>
              <a:rPr lang="pt-PT" sz="2800" i="1" dirty="0" err="1" smtClean="0">
                <a:solidFill>
                  <a:schemeClr val="bg2"/>
                </a:solidFill>
                <a:latin typeface="Humnst777 BT" pitchFamily="34" charset="0"/>
              </a:rPr>
              <a:t>boxplot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0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"/>
          <p:cNvSpPr>
            <a:spLocks noChangeShapeType="1"/>
          </p:cNvSpPr>
          <p:nvPr/>
        </p:nvSpPr>
        <p:spPr bwMode="auto">
          <a:xfrm flipH="1">
            <a:off x="2627784" y="19891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" name="Line 11"/>
          <p:cNvSpPr>
            <a:spLocks noChangeShapeType="1"/>
          </p:cNvSpPr>
          <p:nvPr/>
        </p:nvSpPr>
        <p:spPr bwMode="auto">
          <a:xfrm flipH="1">
            <a:off x="3275012" y="1989137"/>
            <a:ext cx="472" cy="36001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" name="Text Box 12"/>
          <p:cNvSpPr txBox="1">
            <a:spLocks noChangeArrowheads="1"/>
          </p:cNvSpPr>
          <p:nvPr/>
        </p:nvSpPr>
        <p:spPr bwMode="auto">
          <a:xfrm rot="5400000" flipV="1">
            <a:off x="3022600" y="11620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77" name="Text Box 16"/>
          <p:cNvSpPr txBox="1">
            <a:spLocks noChangeArrowheads="1"/>
          </p:cNvSpPr>
          <p:nvPr/>
        </p:nvSpPr>
        <p:spPr bwMode="auto">
          <a:xfrm>
            <a:off x="3308822" y="1989138"/>
            <a:ext cx="4968875" cy="37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b="1" dirty="0" smtClean="0">
                <a:solidFill>
                  <a:schemeClr val="accent2"/>
                </a:solidFill>
                <a:latin typeface="Humnst777 BT" pitchFamily="34" charset="0"/>
              </a:rPr>
              <a:t>  Exploração dos dados</a:t>
            </a:r>
          </a:p>
          <a:p>
            <a:pPr lvl="1"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b="1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accent2"/>
                </a:solidFill>
                <a:latin typeface="Humnst777 BT" pitchFamily="34" charset="0"/>
              </a:rPr>
              <a:t>Visualização</a:t>
            </a:r>
          </a:p>
          <a:p>
            <a:pPr lvl="1"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accent2"/>
                </a:solidFill>
                <a:latin typeface="Humnst777 BT" pitchFamily="34" charset="0"/>
              </a:rPr>
              <a:t>Manipulação de dados</a:t>
            </a:r>
          </a:p>
          <a:p>
            <a:pPr lvl="1"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accent2"/>
                </a:solidFill>
                <a:latin typeface="Humnst777 BT" pitchFamily="34" charset="0"/>
              </a:rPr>
              <a:t>Exploração</a:t>
            </a:r>
            <a:endParaRPr lang="pt-PT" sz="2500" dirty="0">
              <a:solidFill>
                <a:schemeClr val="accent2"/>
              </a:solidFill>
              <a:latin typeface="Humnst777 BT" pitchFamily="34" charset="0"/>
            </a:endParaRPr>
          </a:p>
          <a:p>
            <a:pPr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b="1" dirty="0" smtClean="0">
                <a:solidFill>
                  <a:schemeClr val="accent2"/>
                </a:solidFill>
                <a:latin typeface="Humnst777 BT" pitchFamily="34" charset="0"/>
              </a:rPr>
              <a:t>  Modelos e inferências</a:t>
            </a:r>
          </a:p>
          <a:p>
            <a:pPr lvl="1"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b="1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accent2"/>
                </a:solidFill>
                <a:latin typeface="Humnst777 BT" pitchFamily="34" charset="0"/>
              </a:rPr>
              <a:t>Exemplo</a:t>
            </a:r>
          </a:p>
          <a:p>
            <a:pPr lvl="1"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accent2"/>
                </a:solidFill>
                <a:latin typeface="Humnst777 BT" pitchFamily="34" charset="0"/>
              </a:rPr>
              <a:t>Ajustamento</a:t>
            </a:r>
          </a:p>
          <a:p>
            <a:pPr lvl="1">
              <a:spcBef>
                <a:spcPts val="600"/>
              </a:spcBef>
              <a:buClr>
                <a:srgbClr val="CC0000"/>
              </a:buClr>
              <a:buFont typeface="Wingdings" pitchFamily="2" charset="2"/>
              <a:buChar char="§"/>
            </a:pPr>
            <a:r>
              <a:rPr lang="pt-PT" sz="2500" dirty="0">
                <a:solidFill>
                  <a:schemeClr val="accent2"/>
                </a:solidFill>
                <a:latin typeface="Humnst777 BT" pitchFamily="34" charset="0"/>
              </a:rPr>
              <a:t> </a:t>
            </a:r>
            <a:r>
              <a:rPr lang="pt-PT" sz="2500" dirty="0" smtClean="0">
                <a:solidFill>
                  <a:schemeClr val="accent2"/>
                </a:solidFill>
                <a:latin typeface="Humnst777 BT" pitchFamily="34" charset="0"/>
              </a:rPr>
              <a:t>Diagnóstico</a:t>
            </a:r>
          </a:p>
        </p:txBody>
      </p:sp>
      <p:sp>
        <p:nvSpPr>
          <p:cNvPr id="3078" name="Text Box 18"/>
          <p:cNvSpPr txBox="1">
            <a:spLocks noChangeArrowheads="1"/>
          </p:cNvSpPr>
          <p:nvPr/>
        </p:nvSpPr>
        <p:spPr bwMode="auto">
          <a:xfrm rot="5400000" flipV="1">
            <a:off x="7415213" y="519430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308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Programa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7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1.5. Visualização: histograma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9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histogram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1.5. Visualização: histograma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80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226" name="Picture 2" descr="C:\Users\joao.lopes\Documents\Projects\2019\2019.08.13_formacao_RCD2019\results\data_explore\histogram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69998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1.5. Visualização: histograma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3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histogram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histogram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1.5. Visualização: histograma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4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418" name="Picture 2" descr="C:\Users\joao.lopes\Documents\Projects\2019\2019.08.13_formacao_RCD2019\results\visualization\histogram2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7" y="2069998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1.5. Visualização: histograma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09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5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1.6. Visualização: curvas de densidade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histogram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histogram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geom_freqpoly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line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1.6. Visualização: curvas de densidade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42" name="Picture 2" descr="C:\Users\joao.lopes\Documents\Projects\2019\2019.08.13_formacao_RCD2019\results\visualization\histogram3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32" y="2069998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1.6. Visualização: curvas de densidade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4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histogram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histogram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geom_freqpoly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line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geom_freqpoly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carat,color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multiple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line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1.6. Visualização: curvas de densidade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466" name="Picture 2" descr="C:\Users\joao.lopes\Documents\Projects\2019\2019.08.13_formacao_RCD2019\results\visualization\histogram4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79609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1.6. Visualização: curvas de densidade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6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51" y="2124823"/>
            <a:ext cx="6126480" cy="222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3464" y="148431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Esquema geral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61951" y="4348426"/>
            <a:ext cx="61264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 smtClean="0">
                <a:solidFill>
                  <a:schemeClr val="tx1"/>
                </a:solidFill>
              </a:rPr>
              <a:t>H. Wickham &amp; G. Grolemund (2016)</a:t>
            </a:r>
            <a:endParaRPr lang="pt-PT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histogram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histogram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geom_freqpoly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line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geom_freqpoly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carat,color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   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multiple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line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geom_freqpoly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..,color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multiple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%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1.6. Visualização: curvas de densidade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28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490" name="Picture 2" descr="C:\Users\joao.lopes\Documents\Projects\2019\2019.08.13_formacao_RCD2019\results\visualization\histogram5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72048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1.6. Visualização: curvas de densidade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10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6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1.7. Visualização: curvas de densidade 2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7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histogram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geom_histogram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histogram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geom_freqpoly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0.01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line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geom_freqpoly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carat,color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        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multiple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line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geom_freqpoly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..,color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multiple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ggplot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diamonds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geom_freqpoly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carat,y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density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binwidth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0.1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+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geom_density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mapping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aes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carat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,color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"red"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density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line 2</a:t>
            </a: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1.7. Visualização: curvas de densidade 2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7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1.7. Visualização: curvas de densidade 2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11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pic>
        <p:nvPicPr>
          <p:cNvPr id="1026" name="Picture 2" descr="C:\Users\formando01.dp\Desktop\RCD2019\results\visualization\histogram6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2143116"/>
            <a:ext cx="5486400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71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518781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 Manipulação dos dados (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):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5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pt-PT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Selecionar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linhas (i.e. observações);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pt-PT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 Rearranjar linhas (i.e. observações);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Selecionar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colunas (i.e. variáveis);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pt-PT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Criar novas colunas (i.e. variáveis);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pt-PT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Calcular estatísticas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descirtivas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  <a:endParaRPr lang="pt-PT" sz="20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buFontTx/>
              <a:buChar char="-"/>
            </a:pPr>
            <a:endParaRPr lang="pt-PT" sz="2000" dirty="0" smtClean="0">
              <a:solidFill>
                <a:schemeClr val="tx1"/>
              </a:solidFill>
              <a:latin typeface="Humnst777 BT" pitchFamily="34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pt-PT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Criar grupos de observações para manipulação.</a:t>
            </a:r>
            <a:endParaRPr lang="pt-PT" sz="20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 Manipulação dos dados (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):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12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6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2.1.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02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2.1.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  day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1  2013     1     1      517            515         2      830            819       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11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2  2013     1     1      533            529         4      850            830       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20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3  2013     1     1      542            540         2      923            850       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33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1     1      544            545        -1     1004           1022       -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18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1     1      554            600        -6      812            837       -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25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1     1      554            558        -4      740            728       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12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1     1      555            600        -5      913            854       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19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1     1      557            600        -3      709            723       -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14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1     1      557            600        -3      838            846        -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8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 1      558            600        -2      753            745        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8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336,766 more rows, and 5 more variables: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distance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hour 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minute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time_hour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dttm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carrier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flight 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tailnum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origin 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2.1.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59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51" y="2124823"/>
            <a:ext cx="6126480" cy="222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3464" y="148431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Esquema geral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4124596" y="4797152"/>
            <a:ext cx="21755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Restruturar informação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16" name="Line 31"/>
          <p:cNvSpPr>
            <a:spLocks noChangeShapeType="1"/>
          </p:cNvSpPr>
          <p:nvPr/>
        </p:nvSpPr>
        <p:spPr bwMode="auto">
          <a:xfrm rot="5400000" flipH="1" flipV="1">
            <a:off x="3527883" y="4005155"/>
            <a:ext cx="1656183" cy="2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18" name="Rectangle 17"/>
          <p:cNvSpPr/>
          <p:nvPr/>
        </p:nvSpPr>
        <p:spPr>
          <a:xfrm>
            <a:off x="1561951" y="4348426"/>
            <a:ext cx="61264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 smtClean="0">
                <a:solidFill>
                  <a:schemeClr val="tx1"/>
                </a:solidFill>
              </a:rPr>
              <a:t>H. Wickham &amp; G. Grolemund (2016)</a:t>
            </a:r>
            <a:endParaRPr lang="pt-PT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0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nycflights13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jan1 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month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,day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jan1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2.1.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39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842 x 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  day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1  2013     1     1      517            515         2      830            819        11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2  2013     1     1      533            529         4      850            830        20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3  2013     1     1      542            540         2      923            850        33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1     1      544            545        -1     1004           1022       -18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1     1      554            600        -6      812            837       -25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1     1      554            558        -4      740            728        12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1     1      555            600        -5      913            854        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1     1      557            600        -3      709            723       -14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1     1      557            600        -3      838            846        -8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 1      558            600        -2      753            745         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832 more rows, and 10 more variables: carrier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flight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tailnum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origin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distance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hour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minute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time_hour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dttm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2.1.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5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nycflights13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jan1 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month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,day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jan1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nov_dec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month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%in%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))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nov_dec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2.1.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2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55,403 x 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  day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1  2013    11     1        5           2359         6      352            345         7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2  2013    11     1       35           2250       105      123           2356        87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11     1      455            500        -5      641            651       -10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11     1      539            545        -6      856            827        29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11     1      542            545        -3      831            855       -24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11     1      549            600       -11      912            923       -11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11     1      550            600       -10      705            659         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11     1      554            600        -6      659            701        -2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11     1      554            600        -6      826            827        -1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11     1      554            600        -6      749            751        -2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55,393 more rows, and 10 more variables: carrier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flight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tailnum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origin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distance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hour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minute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time_hour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dttm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2.1.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6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nycflights13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jan1 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month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,day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==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jan1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nov_dec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month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%in%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pt-PT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))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nov_dec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no_late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en-US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120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120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no_late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           </a:t>
            </a:r>
            <a:r>
              <a:rPr lang="en-US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filter 3</a:t>
            </a: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2.1.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4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316,050 x 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  day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1  2013     1     1      517            515         2      830            819        11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2  2013     1     1      533            529         4      850            830        20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3  2013     1     1      542            540         2      923            850        33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1     1      544            545        -1     1004           1022       -18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1     1      554            600        -6      812            837       -25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1     1      554            558        -4      740            728        12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1     1      555            600        -5      913            854        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1     1      557            600        -3      709            723       -14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1     1      557            600        -3      838            846        -8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 1      558            600        -2      753            745         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316,040 more rows, and 10 more variables: carrier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flight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tailnum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origin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distance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hour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minute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time_hour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dttm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</p:txBody>
      </p:sp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2.1.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7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2.2.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ord_date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arrange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ord_date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arrange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2.2.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8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19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month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dep_time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sched_dep_time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arr_time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sched_arr_time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endParaRPr lang="pt-PT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1  2013     1     1      517            515         2      830            819        11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2  2013     1     1      533            529         4      850            830        20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3  2013     1     1      542            540         2      923            850        33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1     1      544            545        -1     1004           1022       -18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1     1      554            600        -6      812            837       -25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1     1      554            558        -4      740            728        12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1     1      555            600        -5      913            854        19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1     1      557            600        -3      709            723       -14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1     1      557            600        -3      838            846        -8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 1      558            600        -2      753            745         8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336,766 more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10 more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variables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carrier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tailnum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origin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minute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time_hour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dttm</a:t>
            </a:r>
            <a:r>
              <a:rPr lang="pt-PT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pt-PT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2.2.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8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ord_date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arrange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ord_date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arrange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ord_arr_delay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arrange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desc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ord_arr_delay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arrange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  <a:endParaRPr lang="pt-PT" sz="12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2.2.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04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51" y="2124823"/>
            <a:ext cx="6126480" cy="222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2" name="Text Box 376"/>
          <p:cNvSpPr txBox="1">
            <a:spLocks noChangeArrowheads="1"/>
          </p:cNvSpPr>
          <p:nvPr/>
        </p:nvSpPr>
        <p:spPr bwMode="auto">
          <a:xfrm>
            <a:off x="683464" y="148431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Esquema geral</a:t>
            </a:r>
            <a:endParaRPr lang="pt-PT" sz="29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03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4744231" y="4293096"/>
            <a:ext cx="21034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Representação gráfica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61951" y="4348426"/>
            <a:ext cx="61264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 smtClean="0">
                <a:solidFill>
                  <a:schemeClr val="tx1"/>
                </a:solidFill>
              </a:rPr>
              <a:t>H. Wickham &amp; G. Grolemund (2016)</a:t>
            </a:r>
            <a:endParaRPr lang="pt-PT" sz="1100" dirty="0">
              <a:solidFill>
                <a:schemeClr val="tx1"/>
              </a:solidFill>
            </a:endParaRPr>
          </a:p>
        </p:txBody>
      </p:sp>
      <p:sp>
        <p:nvSpPr>
          <p:cNvPr id="16" name="Line 31"/>
          <p:cNvSpPr>
            <a:spLocks noChangeShapeType="1"/>
          </p:cNvSpPr>
          <p:nvPr/>
        </p:nvSpPr>
        <p:spPr bwMode="auto">
          <a:xfrm rot="5400000" flipH="1" flipV="1">
            <a:off x="4175958" y="3465003"/>
            <a:ext cx="1656183" cy="2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4124596" y="4797152"/>
            <a:ext cx="21755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pt-PT" sz="1400" b="1" dirty="0" smtClean="0">
                <a:solidFill>
                  <a:schemeClr val="accent2"/>
                </a:solidFill>
              </a:rPr>
              <a:t>Restruturar informação</a:t>
            </a:r>
            <a:endParaRPr lang="pt-PT" sz="1400" b="1" dirty="0">
              <a:solidFill>
                <a:schemeClr val="accent2"/>
              </a:solidFill>
            </a:endParaRPr>
          </a:p>
        </p:txBody>
      </p:sp>
      <p:sp>
        <p:nvSpPr>
          <p:cNvPr id="20" name="Line 31"/>
          <p:cNvSpPr>
            <a:spLocks noChangeShapeType="1"/>
          </p:cNvSpPr>
          <p:nvPr/>
        </p:nvSpPr>
        <p:spPr bwMode="auto">
          <a:xfrm rot="5400000" flipH="1" flipV="1">
            <a:off x="3527883" y="4005155"/>
            <a:ext cx="1656183" cy="2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203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19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month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dep_time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sched_dep_time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arr_time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sched_arr_time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endParaRPr lang="pt-PT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5     7     1715           1729       -14     1944           2110       -86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5    20      719            735       -16      951           1110       -79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5     2     1947           1949        -2     2209           2324       -75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5     6     1826           1830        -4     2045           2200       -75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5     4     1816           1820        -4     2017           2131       -74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5     2     1926           1929        -3     2157           2310       -73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5     6     1753           1755        -2     2004           2115       -71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5     7     2054           2055        -1     2317             28       -71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5    13      657            700        -3      908           1019       -71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 4     1026           1030        -4     1305           1415       -70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with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336,766 more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10 more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variables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carrier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tailnum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origin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minute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time_hour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pt-PT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dttm</a:t>
            </a:r>
            <a:r>
              <a:rPr lang="pt-PT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2.2.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8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5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60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  day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336,766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5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year:day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7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  day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336,766 more rows</a:t>
            </a: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0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year:day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(-(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year:day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3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16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carrier flight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    517            515         2      830            819        11 UA        1545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    533            529         4      850            830        20 UA        1714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    542            540         2      923            850        33 AA        1141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    544            545        -1     1004           1022       -18 B6         725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    554            600        -6      812            837       -25 DL         461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    554            558        -4      740            728        12 UA        1696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    555            600        -5      913            854        19 B6         507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    557            600        -3      709            723       -14 EV        5708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    557            600        -3      838            846        -8 B6          79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    558            600        -2      753            745         8 AA         301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336,766 more rows, and 8 more variables: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tailnum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origin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distance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hour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minute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time_hour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dttm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year:day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(-(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year:day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3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contains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4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carrier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    830            819        11 UA   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    850            830        20 UA   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    923            850        33 AA   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   1004           1022       -18 B6   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    812            837       -25 DL   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    740            728        12 UA   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    913            854        19 B6   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    709            723       -14 EV   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    838            846        -8 B6   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    753            745         8 AA    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336,766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77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 Visualização (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):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3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year:day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(-(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year:day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3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contains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)))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4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time_hour,air_time,everything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()))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time_hour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year month   day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dttm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2013-01-01 05:00:00      227  2013     1     1      517            515         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2013-01-01 05:00:00      227  2013     1     1      533            529         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2013-01-01 05:00:00      160  2013     1     1      542            540         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2013-01-01 05:00:00      183  2013     1     1      544            545        -1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2013-01-01 06:00:00      116  2013     1     1      554            600        -6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2013-01-01 05:00:00      150  2013     1     1      554            558        -4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2013-01-01 06:00:00      158  2013     1     1      555            600        -5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2013-01-01 06:00:00       53  2013     1     1      557            600        -3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2013-01-01 06:00:00      140  2013     1     1      557            600        -3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2013-01-01 06:00:00      138  2013     1     1      558            600        -2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336,766 more rows, and 11 more variables: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carrier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flight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tailnum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origin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distance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hour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minute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31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tidyverse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year,month,day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select(year:day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#select 2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select(-(year:day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#select 3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select(contains(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"arr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#select 4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select(time_hour,air_time,everything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())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#select 5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rename(tail_num=tailnum)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#rename 1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7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  day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sched_dep_time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sched_arr_time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1  2013     1     1      517            515         2      830            819        11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2  2013     1     1      533            529         4      850            830        20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3  2013     1     1      542            540         2      923            850        33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1     1      544            545        -1     1004           1022       -18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1     1      554            600        -6      812            837       -25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1     1      554            558        -4      740            728        12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1     1      555            600        -5      913            854        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1     1      557            600        -3      709            723       -14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1     1      557            600        -3      838            846        -8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 1      558            600        -2      753            745         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336,766 more rows, and 10 more variables: carrier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flight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tail_num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origin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distance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  hour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minute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&gt;,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time_hour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dttm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2.3.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15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28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2.4.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1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year:day,ends_with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distance,air_time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2.4.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4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  day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distance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1  2013     1     1         2        11     1400      227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2  2013     1     1         4        20     1416      227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3  2013     1     1         2        33     1089      160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1     1        -1       -18     1576      183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1     1        -6       -25      762      116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1     1        -4        12      719      150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1     1        -5        19     1065      158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1     1        -3       -14      229       53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1     1        -3        -8      944      140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 1        -2         8      733      138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336,766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2.4.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72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year:day,ends_with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distance,air_time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speed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2.4.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  day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distance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gain speed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1  2013     1     1         2        11     1400      227     9  370.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2  2013     1     1         4        20     1416      227    16  374.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3  2013     1     1         2        33     1089      160    31  408.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1     1        -1       -18     1576      183   -17  517.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1     1        -6       -25      762      116   -19  394.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1     1        -4        12      719      150    16  288.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1     1        -5        19     1065      158    24  404.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1     1        -3       -14      229       53   -11  259.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1     1        -3        -8      944      140    -5  405.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 1        -2         8      733      138    10  319.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336,766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2.4.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year:day,ends_with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distance,air_time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speed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gain_per_hour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2.4.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7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7415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1. Visualização (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):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04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79204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Scatterplot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smoothplot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Gráfico de barras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000" i="1" dirty="0" err="1" smtClean="0">
                <a:solidFill>
                  <a:schemeClr val="accent2"/>
                </a:solidFill>
                <a:latin typeface="Humnst777 BT" pitchFamily="34" charset="0"/>
              </a:rPr>
              <a:t>Boxplot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/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-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Histograma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(e </a:t>
            </a:r>
            <a:r>
              <a:rPr lang="pt-PT" sz="2000" dirty="0" smtClean="0">
                <a:solidFill>
                  <a:schemeClr val="accent2"/>
                </a:solidFill>
                <a:latin typeface="Humnst777 BT" pitchFamily="34" charset="0"/>
              </a:rPr>
              <a:t>curva de densidade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0018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10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year month   day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distance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gain hours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gain_per_hour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1  2013     1     1         2        11     1400      227     9 3.78           2.38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2  2013     1     1         4        20     1416      227    16 3.78           4.23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3  2013     1     1         2        33     1089      160    31 2.67          11.6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2013     1     1        -1       -18     1576      183   -17 3.05          -5.57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2013     1     1        -6       -25      762      116   -19 1.93          -9.83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2013     1     1        -4        12      719      150    16 2.5            6.4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2013     1     1        -5        19     1065      158    24 2.63           9.11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2013     1     1        -3       -14      229       53   -11 0.883        -12.5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2013     1     1        -3        -8      944      140    -5 2.33          -2.14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2013     1     1        -2         8      733      138    10 2.3            4.35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336,766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2.4.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1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year:day,ends_with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distance,air_time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table</a:t>
            </a: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speed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gain_per_hour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mutate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flights_sml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transmute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arr_delay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air_time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60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gain_per_hour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#transmute 1</a:t>
            </a: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2.4.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8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336,776 x 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gain hours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gain_per_hour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     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1     9 3.78           2.38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2    16 3.78           4.23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3    31 2.67          11.6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  -17 3.05          -5.57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  -19 1.93          -9.83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6    16 2.5            6.4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7    24 2.63           9.11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  -11 0.883        -12.5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   -5 2.33          -2.14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10    10 2.3            4.35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336,766 more </a:t>
            </a: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rows</a:t>
            </a: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2.4.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16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1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17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2.4.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40000" y="2160000"/>
            <a:ext cx="8064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Operadores aritméticos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Moduladores aritméticos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%/%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  <a:endParaRPr lang="pt-PT" sz="20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err="1" smtClean="0">
                <a:solidFill>
                  <a:schemeClr val="tx1"/>
                </a:solidFill>
                <a:latin typeface="Humnst777 BT" pitchFamily="34" charset="0"/>
              </a:rPr>
              <a:t>Logs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log2()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Deslocador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lead()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lag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Acumuladores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cumprod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cummin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cummean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Comparadores lógicos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;</a:t>
            </a:r>
          </a:p>
          <a:p>
            <a:pPr algn="just">
              <a:buFontTx/>
              <a:buChar char="-"/>
            </a:pP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i="1" dirty="0" smtClean="0">
                <a:solidFill>
                  <a:schemeClr val="tx1"/>
                </a:solidFill>
                <a:latin typeface="Humnst777 BT" pitchFamily="34" charset="0"/>
              </a:rPr>
              <a:t>Ranking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000" b="1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percent_rank</a:t>
            </a:r>
            <a:r>
              <a:rPr lang="pt-PT" sz="20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PT" sz="2000" dirty="0" smtClean="0">
                <a:solidFill>
                  <a:schemeClr val="tx1"/>
                </a:solidFill>
                <a:latin typeface="Humnst777 BT" pitchFamily="34" charset="0"/>
              </a:rPr>
              <a:t>.</a:t>
            </a:r>
            <a:endParaRPr lang="pt-PT" sz="20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8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2.5.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4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dep_delay,na.rm=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2.5.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7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 x 1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delay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1  12.6</a:t>
            </a: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2.5.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dep_delay,na.rm=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count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distance,na.rm=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dep_delay,na.rm=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count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,dest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!=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"HNL"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2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2.5.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4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549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tibble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96 x 4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count  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delay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11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dbl</a:t>
            </a: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 ABQ     254 1826  13.7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2 ACK     265  199   6.46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3 ALB     439  143  23.6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4 ATL   17215  757. 12.5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 AUS    2439 1514. 13.0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6 AVL     275  584.  8.19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 BDL     443  116  17.7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8 BGR     375  378  19.5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9 BHM     297  866. 29.7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 BNA    6333  758. 16.0 </a:t>
            </a:r>
          </a:p>
          <a:p>
            <a:pPr algn="just"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... with 86 more rows</a:t>
            </a:r>
            <a:endParaRPr lang="en-US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endParaRPr lang="pt-PT" sz="11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2.5.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6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 smtClean="0">
                <a:solidFill>
                  <a:schemeClr val="bg2"/>
                </a:solidFill>
                <a:latin typeface="Humnst777 BT" pitchFamily="34" charset="0"/>
              </a:rPr>
              <a:t>Exploração dos dados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library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"nycflights13"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PT" sz="1200" b="1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dep_delay,na.rm=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1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 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group_by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dest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count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distance,na.rm=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dep_delay,na.rm=</a:t>
            </a:r>
            <a:r>
              <a:rPr lang="pt-PT" sz="12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%&gt;%</a:t>
            </a: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count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,dest 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!= </a:t>
            </a:r>
            <a:r>
              <a:rPr lang="pt-PT" sz="12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"HNL"</a:t>
            </a:r>
            <a:r>
              <a:rPr lang="pt-PT" sz="1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summarize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pt-PT" sz="12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delay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group_by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(.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flights,dest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delay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summarize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(.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delay,count = 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dist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distance,na.rm=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            delay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dep_delay,na.rm=</a:t>
            </a:r>
            <a:r>
              <a:rPr lang="pt-PT" sz="12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algn="just">
              <a:spcBef>
                <a:spcPts val="600"/>
              </a:spcBef>
            </a:pP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delay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&lt;-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filter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(.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delay,count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,dest 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!=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"HNL"</a:t>
            </a:r>
            <a:r>
              <a:rPr lang="pt-PT" sz="12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pt-PT" sz="1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pt-PT" sz="12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summarize </a:t>
            </a:r>
            <a:r>
              <a:rPr lang="pt-PT" sz="12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pPr algn="just">
              <a:spcBef>
                <a:spcPts val="600"/>
              </a:spcBef>
            </a:pPr>
            <a:endParaRPr lang="pt-PT" sz="1200" b="1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682625" y="1521983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</a:t>
            </a:r>
            <a:r>
              <a:rPr lang="pt-PT" sz="2800" dirty="0" smtClean="0">
                <a:solidFill>
                  <a:schemeClr val="bg2"/>
                </a:solidFill>
                <a:latin typeface="Humnst777 BT" pitchFamily="34" charset="0"/>
              </a:rPr>
              <a:t>2.5. Manipulação dos dados: </a:t>
            </a:r>
            <a:r>
              <a:rPr lang="pt-PT" sz="2800" b="1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pt-PT" sz="2800" b="1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pt-PT" sz="2800" b="1" i="1" dirty="0">
              <a:solidFill>
                <a:schemeClr val="bg2"/>
              </a:solidFill>
              <a:latin typeface="Humnst777 BT" pitchFamily="34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2"/>
                </a:solidFill>
                <a:latin typeface="Humnst777 BT" pitchFamily="34" charset="0"/>
              </a:rPr>
              <a:t>18</a:t>
            </a:r>
            <a:endParaRPr lang="pt-PT" sz="12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7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60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Humanst521 BT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54167</TotalTime>
  <Words>16615</Words>
  <Application>Microsoft Office PowerPoint</Application>
  <PresentationFormat>On-screen Show (4:3)</PresentationFormat>
  <Paragraphs>3318</Paragraphs>
  <Slides>256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256</vt:i4>
      </vt:variant>
    </vt:vector>
  </HeadingPairs>
  <TitlesOfParts>
    <vt:vector size="257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DPHCN</dc:creator>
  <cp:lastModifiedBy>João Sollari Lopes</cp:lastModifiedBy>
  <cp:revision>2907</cp:revision>
  <dcterms:created xsi:type="dcterms:W3CDTF">2004-01-14T16:14:16Z</dcterms:created>
  <dcterms:modified xsi:type="dcterms:W3CDTF">2019-11-06T10:56:11Z</dcterms:modified>
</cp:coreProperties>
</file>